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257" r:id="rId3"/>
    <p:sldId id="472" r:id="rId4"/>
    <p:sldId id="258" r:id="rId5"/>
    <p:sldId id="259" r:id="rId6"/>
    <p:sldId id="261" r:id="rId7"/>
    <p:sldId id="262" r:id="rId8"/>
    <p:sldId id="263" r:id="rId9"/>
    <p:sldId id="266" r:id="rId10"/>
    <p:sldId id="337" r:id="rId11"/>
    <p:sldId id="344" r:id="rId12"/>
    <p:sldId id="340" r:id="rId13"/>
    <p:sldId id="474" r:id="rId14"/>
    <p:sldId id="267" r:id="rId15"/>
    <p:sldId id="268" r:id="rId16"/>
    <p:sldId id="271" r:id="rId17"/>
    <p:sldId id="272" r:id="rId18"/>
    <p:sldId id="274" r:id="rId19"/>
    <p:sldId id="488" r:id="rId20"/>
    <p:sldId id="489" r:id="rId21"/>
    <p:sldId id="494" r:id="rId22"/>
    <p:sldId id="346" r:id="rId23"/>
    <p:sldId id="347" r:id="rId24"/>
    <p:sldId id="348" r:id="rId25"/>
    <p:sldId id="490" r:id="rId26"/>
    <p:sldId id="349" r:id="rId27"/>
    <p:sldId id="511" r:id="rId28"/>
    <p:sldId id="350" r:id="rId29"/>
    <p:sldId id="492" r:id="rId30"/>
    <p:sldId id="351" r:id="rId31"/>
    <p:sldId id="493" r:id="rId32"/>
    <p:sldId id="512" r:id="rId33"/>
    <p:sldId id="352" r:id="rId34"/>
    <p:sldId id="353" r:id="rId35"/>
    <p:sldId id="355" r:id="rId36"/>
    <p:sldId id="495" r:id="rId37"/>
    <p:sldId id="510" r:id="rId38"/>
    <p:sldId id="356" r:id="rId39"/>
    <p:sldId id="358" r:id="rId40"/>
    <p:sldId id="359" r:id="rId41"/>
    <p:sldId id="361" r:id="rId42"/>
    <p:sldId id="364" r:id="rId43"/>
    <p:sldId id="365" r:id="rId44"/>
    <p:sldId id="366" r:id="rId45"/>
    <p:sldId id="367" r:id="rId46"/>
    <p:sldId id="368" r:id="rId47"/>
    <p:sldId id="370" r:id="rId48"/>
    <p:sldId id="372" r:id="rId49"/>
    <p:sldId id="373" r:id="rId50"/>
    <p:sldId id="541" r:id="rId51"/>
    <p:sldId id="543" r:id="rId52"/>
    <p:sldId id="544" r:id="rId53"/>
    <p:sldId id="545" r:id="rId54"/>
    <p:sldId id="546" r:id="rId55"/>
    <p:sldId id="547" r:id="rId56"/>
    <p:sldId id="548" r:id="rId57"/>
    <p:sldId id="383" r:id="rId58"/>
    <p:sldId id="385" r:id="rId59"/>
    <p:sldId id="386" r:id="rId60"/>
    <p:sldId id="388" r:id="rId61"/>
    <p:sldId id="389" r:id="rId62"/>
    <p:sldId id="391" r:id="rId63"/>
    <p:sldId id="404" r:id="rId64"/>
    <p:sldId id="406" r:id="rId65"/>
    <p:sldId id="408" r:id="rId66"/>
    <p:sldId id="409" r:id="rId67"/>
    <p:sldId id="410" r:id="rId68"/>
    <p:sldId id="411" r:id="rId69"/>
    <p:sldId id="412" r:id="rId70"/>
    <p:sldId id="413" r:id="rId71"/>
    <p:sldId id="414" r:id="rId72"/>
    <p:sldId id="416" r:id="rId73"/>
    <p:sldId id="518" r:id="rId74"/>
    <p:sldId id="531" r:id="rId75"/>
    <p:sldId id="520" r:id="rId76"/>
    <p:sldId id="526" r:id="rId77"/>
    <p:sldId id="533" r:id="rId78"/>
    <p:sldId id="535" r:id="rId79"/>
    <p:sldId id="537"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80008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43416" autoAdjust="0"/>
  </p:normalViewPr>
  <p:slideViewPr>
    <p:cSldViewPr>
      <p:cViewPr varScale="1">
        <p:scale>
          <a:sx n="82" d="100"/>
          <a:sy n="82" d="100"/>
        </p:scale>
        <p:origin x="147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B0325D-AFD1-6D4C-AD62-EFC41B07E67F}"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FE82EA2A-6C47-9C41-A289-91E8B9877058}">
      <dgm:prSet phldrT="[Text]" custT="1"/>
      <dgm:spPr>
        <a:noFill/>
        <a:ln w="28575">
          <a:noFill/>
        </a:ln>
      </dgm:spPr>
      <dgm:t>
        <a:bodyPr/>
        <a:lstStyle/>
        <a:p>
          <a:r>
            <a:rPr lang="en-US" sz="1400" u="sng" dirty="0">
              <a:solidFill>
                <a:schemeClr val="accent1">
                  <a:lumMod val="50000"/>
                </a:schemeClr>
              </a:solidFill>
            </a:rPr>
            <a:t>M.wt Measurement</a:t>
          </a:r>
          <a:r>
            <a:rPr lang="en-US" sz="1400" u="sng" baseline="0" dirty="0">
              <a:solidFill>
                <a:schemeClr val="accent1">
                  <a:lumMod val="50000"/>
                </a:schemeClr>
              </a:solidFill>
            </a:rPr>
            <a:t> Methods</a:t>
          </a:r>
          <a:endParaRPr lang="en-US" sz="1400" u="sng" dirty="0">
            <a:solidFill>
              <a:schemeClr val="accent1">
                <a:lumMod val="50000"/>
              </a:schemeClr>
            </a:solidFill>
          </a:endParaRPr>
        </a:p>
      </dgm:t>
    </dgm:pt>
    <dgm:pt modelId="{05AF305B-F236-D54A-8096-C859E081E8FD}" type="parTrans" cxnId="{B9C72094-250F-FC41-8562-6C7CAF28F0AB}">
      <dgm:prSet/>
      <dgm:spPr/>
      <dgm:t>
        <a:bodyPr/>
        <a:lstStyle/>
        <a:p>
          <a:endParaRPr lang="en-US" sz="1400"/>
        </a:p>
      </dgm:t>
    </dgm:pt>
    <dgm:pt modelId="{CBC0F96A-6871-9B45-A2EC-398C4A1F524C}" type="sibTrans" cxnId="{B9C72094-250F-FC41-8562-6C7CAF28F0AB}">
      <dgm:prSet/>
      <dgm:spPr/>
      <dgm:t>
        <a:bodyPr/>
        <a:lstStyle/>
        <a:p>
          <a:endParaRPr lang="en-US" sz="1400"/>
        </a:p>
      </dgm:t>
    </dgm:pt>
    <dgm:pt modelId="{40F51BF6-48C4-194A-B42E-F7294C860390}">
      <dgm:prSet phldrT="[Text]" custT="1"/>
      <dgm:spPr>
        <a:solidFill>
          <a:schemeClr val="accent2">
            <a:lumMod val="60000"/>
            <a:lumOff val="40000"/>
          </a:schemeClr>
        </a:solidFill>
        <a:ln w="22225">
          <a:solidFill>
            <a:schemeClr val="tx1"/>
          </a:solidFill>
        </a:ln>
      </dgm:spPr>
      <dgm:t>
        <a:bodyPr/>
        <a:lstStyle/>
        <a:p>
          <a:r>
            <a:rPr lang="en-US" sz="1400" dirty="0">
              <a:solidFill>
                <a:schemeClr val="tx1"/>
              </a:solidFill>
            </a:rPr>
            <a:t>Number average M.wt</a:t>
          </a:r>
          <a:endParaRPr lang="en-US" sz="1400" i="1" dirty="0">
            <a:solidFill>
              <a:schemeClr val="tx1"/>
            </a:solidFill>
          </a:endParaRPr>
        </a:p>
      </dgm:t>
    </dgm:pt>
    <dgm:pt modelId="{24EA3205-C578-1540-A111-D3527E864A45}" type="parTrans" cxnId="{4A960804-942D-704E-981C-E0D1FA8086F0}">
      <dgm:prSet/>
      <dgm:spPr>
        <a:ln w="25400">
          <a:solidFill>
            <a:schemeClr val="tx1"/>
          </a:solidFill>
        </a:ln>
      </dgm:spPr>
      <dgm:t>
        <a:bodyPr/>
        <a:lstStyle/>
        <a:p>
          <a:endParaRPr lang="en-US" sz="1400"/>
        </a:p>
      </dgm:t>
    </dgm:pt>
    <dgm:pt modelId="{A063A289-D9BC-0843-9FA5-222B4D9C50D2}" type="sibTrans" cxnId="{4A960804-942D-704E-981C-E0D1FA8086F0}">
      <dgm:prSet/>
      <dgm:spPr/>
      <dgm:t>
        <a:bodyPr/>
        <a:lstStyle/>
        <a:p>
          <a:endParaRPr lang="en-US" sz="1400"/>
        </a:p>
      </dgm:t>
    </dgm:pt>
    <dgm:pt modelId="{D11ACF4F-60D0-B04B-BB2A-B5D949E975EF}">
      <dgm:prSet custT="1"/>
      <dgm:spPr>
        <a:solidFill>
          <a:schemeClr val="accent2">
            <a:lumMod val="60000"/>
            <a:lumOff val="40000"/>
          </a:schemeClr>
        </a:solidFill>
        <a:ln w="22225">
          <a:solidFill>
            <a:schemeClr val="tx1"/>
          </a:solidFill>
        </a:ln>
      </dgm:spPr>
      <dgm:t>
        <a:bodyPr/>
        <a:lstStyle/>
        <a:p>
          <a:r>
            <a:rPr lang="en-US" sz="1400" dirty="0">
              <a:solidFill>
                <a:schemeClr val="tx1"/>
              </a:solidFill>
            </a:rPr>
            <a:t>Viscosity average M.wt</a:t>
          </a:r>
        </a:p>
      </dgm:t>
    </dgm:pt>
    <dgm:pt modelId="{147C30A9-DF18-2842-A482-F39AD7FC7996}" type="parTrans" cxnId="{A57BB5FE-9C81-6647-A248-224CAE451357}">
      <dgm:prSet/>
      <dgm:spPr>
        <a:ln w="25400">
          <a:solidFill>
            <a:schemeClr val="tx1"/>
          </a:solidFill>
        </a:ln>
      </dgm:spPr>
      <dgm:t>
        <a:bodyPr/>
        <a:lstStyle/>
        <a:p>
          <a:endParaRPr lang="en-US" sz="1400"/>
        </a:p>
      </dgm:t>
    </dgm:pt>
    <dgm:pt modelId="{1242FA0B-AA2A-6747-999B-F9B03C69A525}" type="sibTrans" cxnId="{A57BB5FE-9C81-6647-A248-224CAE451357}">
      <dgm:prSet/>
      <dgm:spPr/>
      <dgm:t>
        <a:bodyPr/>
        <a:lstStyle/>
        <a:p>
          <a:endParaRPr lang="en-US" sz="1400"/>
        </a:p>
      </dgm:t>
    </dgm:pt>
    <dgm:pt modelId="{2952B635-6950-5144-9D17-1CBFE01C13BE}">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a:solidFill>
                <a:schemeClr val="tx1"/>
              </a:solidFill>
            </a:rPr>
            <a:t> END-GROUP ANALYSIS </a:t>
          </a:r>
        </a:p>
      </dgm:t>
    </dgm:pt>
    <dgm:pt modelId="{71912755-5DB0-0D47-B00A-1A2D37892F14}" type="parTrans" cxnId="{2AE09A40-C092-F848-A4EA-A3F7E9571248}">
      <dgm:prSet/>
      <dgm:spPr>
        <a:ln w="22225">
          <a:solidFill>
            <a:schemeClr val="tx1"/>
          </a:solidFill>
        </a:ln>
      </dgm:spPr>
      <dgm:t>
        <a:bodyPr/>
        <a:lstStyle/>
        <a:p>
          <a:endParaRPr lang="en-US" sz="1400"/>
        </a:p>
      </dgm:t>
    </dgm:pt>
    <dgm:pt modelId="{D37899C8-5DCC-4F41-9D27-A3CC07762979}" type="sibTrans" cxnId="{2AE09A40-C092-F848-A4EA-A3F7E9571248}">
      <dgm:prSet/>
      <dgm:spPr/>
      <dgm:t>
        <a:bodyPr/>
        <a:lstStyle/>
        <a:p>
          <a:endParaRPr lang="en-US" sz="1400"/>
        </a:p>
      </dgm:t>
    </dgm:pt>
    <dgm:pt modelId="{BE565247-27D3-9145-9348-D5712E8FB1AA}">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a:solidFill>
                <a:schemeClr val="tx1"/>
              </a:solidFill>
            </a:rPr>
            <a:t>COLLIGATIVE PROPERTIES </a:t>
          </a:r>
        </a:p>
      </dgm:t>
    </dgm:pt>
    <dgm:pt modelId="{3CECD502-C05A-964B-BD72-25DE969D3F51}" type="parTrans" cxnId="{DD255DEA-3C77-E44D-B2E7-8B29F2C54BBD}">
      <dgm:prSet/>
      <dgm:spPr>
        <a:ln w="22225">
          <a:solidFill>
            <a:schemeClr val="tx1"/>
          </a:solidFill>
        </a:ln>
      </dgm:spPr>
      <dgm:t>
        <a:bodyPr/>
        <a:lstStyle/>
        <a:p>
          <a:endParaRPr lang="en-US" sz="1400"/>
        </a:p>
      </dgm:t>
    </dgm:pt>
    <dgm:pt modelId="{26BF59F7-7DDA-834E-BA9F-C260CC3E436B}" type="sibTrans" cxnId="{DD255DEA-3C77-E44D-B2E7-8B29F2C54BBD}">
      <dgm:prSet/>
      <dgm:spPr/>
      <dgm:t>
        <a:bodyPr/>
        <a:lstStyle/>
        <a:p>
          <a:endParaRPr lang="en-US" sz="1400"/>
        </a:p>
      </dgm:t>
    </dgm:pt>
    <dgm:pt modelId="{7F3307DA-E2C8-094E-9404-DC430D1B5383}">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err="1">
              <a:solidFill>
                <a:schemeClr val="tx1"/>
              </a:solidFill>
            </a:rPr>
            <a:t>Viscometry</a:t>
          </a:r>
          <a:endParaRPr lang="en-US" sz="1400" dirty="0">
            <a:solidFill>
              <a:schemeClr val="tx1"/>
            </a:solidFill>
          </a:endParaRPr>
        </a:p>
      </dgm:t>
    </dgm:pt>
    <dgm:pt modelId="{153B0F80-802A-AC46-9F7D-F34F2F445E3A}" type="parTrans" cxnId="{89DB6F41-5FBC-344C-8FC7-00DA31CE4481}">
      <dgm:prSet/>
      <dgm:spPr>
        <a:ln w="22225">
          <a:solidFill>
            <a:schemeClr val="tx1"/>
          </a:solidFill>
        </a:ln>
      </dgm:spPr>
      <dgm:t>
        <a:bodyPr/>
        <a:lstStyle/>
        <a:p>
          <a:endParaRPr lang="en-US" sz="1400"/>
        </a:p>
      </dgm:t>
    </dgm:pt>
    <dgm:pt modelId="{F9378FE6-D00E-BC4C-B23B-2F4C81CFE432}" type="sibTrans" cxnId="{89DB6F41-5FBC-344C-8FC7-00DA31CE4481}">
      <dgm:prSet/>
      <dgm:spPr/>
      <dgm:t>
        <a:bodyPr/>
        <a:lstStyle/>
        <a:p>
          <a:endParaRPr lang="en-US" sz="1400"/>
        </a:p>
      </dgm:t>
    </dgm:pt>
    <dgm:pt modelId="{E06CEDC3-F5EF-9744-9733-F47B9A0F8014}">
      <dgm:prSet custT="1"/>
      <dgm:spPr>
        <a:solidFill>
          <a:schemeClr val="accent2">
            <a:lumMod val="60000"/>
            <a:lumOff val="40000"/>
          </a:schemeClr>
        </a:solidFill>
        <a:ln w="22225">
          <a:solidFill>
            <a:schemeClr val="tx1"/>
          </a:solidFill>
        </a:ln>
      </dgm:spPr>
      <dgm:t>
        <a:bodyPr/>
        <a:lstStyle/>
        <a:p>
          <a:r>
            <a:rPr lang="en-US" sz="1400" dirty="0">
              <a:solidFill>
                <a:schemeClr val="tx1"/>
              </a:solidFill>
            </a:rPr>
            <a:t>Weight average M.wt</a:t>
          </a:r>
          <a:endParaRPr lang="en-US" sz="1400" dirty="0"/>
        </a:p>
      </dgm:t>
    </dgm:pt>
    <dgm:pt modelId="{86E211A2-07AA-DB43-8657-CCDB0088B3A6}" type="parTrans" cxnId="{84DE57C3-A401-0E4D-9778-277E494E0DFB}">
      <dgm:prSet/>
      <dgm:spPr>
        <a:ln w="25400"/>
      </dgm:spPr>
      <dgm:t>
        <a:bodyPr/>
        <a:lstStyle/>
        <a:p>
          <a:endParaRPr lang="en-US" sz="1400"/>
        </a:p>
      </dgm:t>
    </dgm:pt>
    <dgm:pt modelId="{81A5DB36-EF90-BC4E-A1A1-BDF59EAAC89E}" type="sibTrans" cxnId="{84DE57C3-A401-0E4D-9778-277E494E0DFB}">
      <dgm:prSet/>
      <dgm:spPr/>
      <dgm:t>
        <a:bodyPr/>
        <a:lstStyle/>
        <a:p>
          <a:endParaRPr lang="en-US" sz="1400"/>
        </a:p>
      </dgm:t>
    </dgm:pt>
    <dgm:pt modelId="{6843A657-5365-1443-87A8-C7421E183622}">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a:solidFill>
                <a:schemeClr val="tx1"/>
              </a:solidFill>
            </a:rPr>
            <a:t>Light Scattering </a:t>
          </a:r>
        </a:p>
      </dgm:t>
    </dgm:pt>
    <dgm:pt modelId="{26B7B9A5-AA80-7F40-A07C-5B6B4BD8B377}" type="parTrans" cxnId="{BA720EC9-869D-9F46-9E49-17E74C98B982}">
      <dgm:prSet/>
      <dgm:spPr>
        <a:ln w="22225">
          <a:solidFill>
            <a:schemeClr val="tx1"/>
          </a:solidFill>
        </a:ln>
      </dgm:spPr>
      <dgm:t>
        <a:bodyPr/>
        <a:lstStyle/>
        <a:p>
          <a:endParaRPr lang="en-US" sz="1400"/>
        </a:p>
      </dgm:t>
    </dgm:pt>
    <dgm:pt modelId="{A3718BA0-4938-AC4F-9CF3-9B5A6C6E9077}" type="sibTrans" cxnId="{BA720EC9-869D-9F46-9E49-17E74C98B982}">
      <dgm:prSet/>
      <dgm:spPr/>
      <dgm:t>
        <a:bodyPr/>
        <a:lstStyle/>
        <a:p>
          <a:endParaRPr lang="en-US" sz="1400"/>
        </a:p>
      </dgm:t>
    </dgm:pt>
    <dgm:pt modelId="{C6E88330-6A11-2C4C-B35C-DC9B4F91A644}">
      <dgm:prSet custT="1"/>
      <dgm:spPr>
        <a:solidFill>
          <a:schemeClr val="accent2">
            <a:lumMod val="60000"/>
            <a:lumOff val="40000"/>
          </a:schemeClr>
        </a:solidFill>
        <a:ln w="22225">
          <a:solidFill>
            <a:schemeClr val="tx1"/>
          </a:solidFill>
        </a:ln>
      </dgm:spPr>
      <dgm:t>
        <a:bodyPr/>
        <a:lstStyle/>
        <a:p>
          <a:r>
            <a:rPr lang="en-US" sz="1400" dirty="0">
              <a:solidFill>
                <a:schemeClr val="tx1"/>
              </a:solidFill>
            </a:rPr>
            <a:t>Z-average M.wt</a:t>
          </a:r>
          <a:endParaRPr lang="en-US" sz="1400" dirty="0"/>
        </a:p>
      </dgm:t>
    </dgm:pt>
    <dgm:pt modelId="{20101AB9-2111-034D-B3A0-2EB473CFA045}" type="parTrans" cxnId="{9853677D-374F-5E4D-937A-4F65BDD52690}">
      <dgm:prSet/>
      <dgm:spPr>
        <a:ln w="22225">
          <a:solidFill>
            <a:schemeClr val="tx1"/>
          </a:solidFill>
        </a:ln>
      </dgm:spPr>
      <dgm:t>
        <a:bodyPr/>
        <a:lstStyle/>
        <a:p>
          <a:endParaRPr lang="en-US" sz="1400"/>
        </a:p>
      </dgm:t>
    </dgm:pt>
    <dgm:pt modelId="{E4C7C383-5463-F74A-B546-BD147BAB3B8B}" type="sibTrans" cxnId="{9853677D-374F-5E4D-937A-4F65BDD52690}">
      <dgm:prSet/>
      <dgm:spPr/>
      <dgm:t>
        <a:bodyPr/>
        <a:lstStyle/>
        <a:p>
          <a:endParaRPr lang="en-US" sz="1400"/>
        </a:p>
      </dgm:t>
    </dgm:pt>
    <dgm:pt modelId="{07F0E66B-4388-4E4E-B754-D855EDE84B31}">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dgm:spPr>
      <dgm:t>
        <a:bodyPr/>
        <a:lstStyle/>
        <a:p>
          <a:r>
            <a:rPr lang="en-US" sz="1400" dirty="0">
              <a:solidFill>
                <a:schemeClr val="tx1"/>
              </a:solidFill>
            </a:rPr>
            <a:t>Ultracentrifugation </a:t>
          </a:r>
        </a:p>
      </dgm:t>
    </dgm:pt>
    <dgm:pt modelId="{E4B6CC25-92B6-C74A-A9CE-B487DAD3E9C4}" type="parTrans" cxnId="{0CC67609-004A-014D-905B-398419CC6D4A}">
      <dgm:prSet/>
      <dgm:spPr>
        <a:ln w="22225">
          <a:solidFill>
            <a:schemeClr val="tx1"/>
          </a:solidFill>
        </a:ln>
      </dgm:spPr>
      <dgm:t>
        <a:bodyPr/>
        <a:lstStyle/>
        <a:p>
          <a:endParaRPr lang="en-US" sz="1400"/>
        </a:p>
      </dgm:t>
    </dgm:pt>
    <dgm:pt modelId="{3F89F81E-CEEE-E547-952B-D98D3941AE4B}" type="sibTrans" cxnId="{0CC67609-004A-014D-905B-398419CC6D4A}">
      <dgm:prSet/>
      <dgm:spPr/>
      <dgm:t>
        <a:bodyPr/>
        <a:lstStyle/>
        <a:p>
          <a:endParaRPr lang="en-US" sz="1400"/>
        </a:p>
      </dgm:t>
    </dgm:pt>
    <dgm:pt modelId="{57413F96-7E13-5D4A-BF09-1A684A736CD2}" type="pres">
      <dgm:prSet presAssocID="{E6B0325D-AFD1-6D4C-AD62-EFC41B07E67F}" presName="hierChild1" presStyleCnt="0">
        <dgm:presLayoutVars>
          <dgm:orgChart val="1"/>
          <dgm:chPref val="1"/>
          <dgm:dir/>
          <dgm:animOne val="branch"/>
          <dgm:animLvl val="lvl"/>
          <dgm:resizeHandles/>
        </dgm:presLayoutVars>
      </dgm:prSet>
      <dgm:spPr/>
    </dgm:pt>
    <dgm:pt modelId="{4AE63630-AA02-8947-A628-FC6758DB1A64}" type="pres">
      <dgm:prSet presAssocID="{FE82EA2A-6C47-9C41-A289-91E8B9877058}" presName="hierRoot1" presStyleCnt="0">
        <dgm:presLayoutVars>
          <dgm:hierBranch val="init"/>
        </dgm:presLayoutVars>
      </dgm:prSet>
      <dgm:spPr/>
    </dgm:pt>
    <dgm:pt modelId="{67B5619D-8A49-B442-8FCF-077E68566323}" type="pres">
      <dgm:prSet presAssocID="{FE82EA2A-6C47-9C41-A289-91E8B9877058}" presName="rootComposite1" presStyleCnt="0"/>
      <dgm:spPr/>
    </dgm:pt>
    <dgm:pt modelId="{7BEED232-BCBA-FF4E-AE44-FEC0E0E3BFA3}" type="pres">
      <dgm:prSet presAssocID="{FE82EA2A-6C47-9C41-A289-91E8B9877058}" presName="rootText1" presStyleLbl="node0" presStyleIdx="0" presStyleCnt="1" custScaleX="228908" custScaleY="43529" custLinFactNeighborX="1184" custLinFactNeighborY="-34232">
        <dgm:presLayoutVars>
          <dgm:chPref val="3"/>
        </dgm:presLayoutVars>
      </dgm:prSet>
      <dgm:spPr/>
    </dgm:pt>
    <dgm:pt modelId="{682ABF9A-D065-A54B-B85E-00FC4EC0F8C9}" type="pres">
      <dgm:prSet presAssocID="{FE82EA2A-6C47-9C41-A289-91E8B9877058}" presName="rootConnector1" presStyleLbl="node1" presStyleIdx="0" presStyleCnt="0"/>
      <dgm:spPr/>
    </dgm:pt>
    <dgm:pt modelId="{1FDD8B27-0DAC-E749-8878-A04AA5D37636}" type="pres">
      <dgm:prSet presAssocID="{FE82EA2A-6C47-9C41-A289-91E8B9877058}" presName="hierChild2" presStyleCnt="0"/>
      <dgm:spPr/>
    </dgm:pt>
    <dgm:pt modelId="{CBF8AE8C-3AB6-CC46-A0BD-F94C2906014F}" type="pres">
      <dgm:prSet presAssocID="{24EA3205-C578-1540-A111-D3527E864A45}" presName="Name37" presStyleLbl="parChTrans1D2" presStyleIdx="0" presStyleCnt="4"/>
      <dgm:spPr/>
    </dgm:pt>
    <dgm:pt modelId="{1E12B5C9-C96B-834F-97C2-A33B121E71E3}" type="pres">
      <dgm:prSet presAssocID="{40F51BF6-48C4-194A-B42E-F7294C860390}" presName="hierRoot2" presStyleCnt="0">
        <dgm:presLayoutVars>
          <dgm:hierBranch val="init"/>
        </dgm:presLayoutVars>
      </dgm:prSet>
      <dgm:spPr/>
    </dgm:pt>
    <dgm:pt modelId="{9DE8E77C-3CAA-0F41-BB23-837A672F218B}" type="pres">
      <dgm:prSet presAssocID="{40F51BF6-48C4-194A-B42E-F7294C860390}" presName="rootComposite" presStyleCnt="0"/>
      <dgm:spPr/>
    </dgm:pt>
    <dgm:pt modelId="{1110C3F4-8199-3343-A45F-26670FC07A8C}" type="pres">
      <dgm:prSet presAssocID="{40F51BF6-48C4-194A-B42E-F7294C860390}" presName="rootText" presStyleLbl="node2" presStyleIdx="0" presStyleCnt="4" custScaleX="114655" custScaleY="58862" custLinFactNeighborX="200" custLinFactNeighborY="-11353">
        <dgm:presLayoutVars>
          <dgm:chPref val="3"/>
        </dgm:presLayoutVars>
      </dgm:prSet>
      <dgm:spPr/>
    </dgm:pt>
    <dgm:pt modelId="{34971673-C768-7245-9F31-E0A84F939EF3}" type="pres">
      <dgm:prSet presAssocID="{40F51BF6-48C4-194A-B42E-F7294C860390}" presName="rootConnector" presStyleLbl="node2" presStyleIdx="0" presStyleCnt="4"/>
      <dgm:spPr/>
    </dgm:pt>
    <dgm:pt modelId="{3D9D47E7-E0E5-B640-B208-96998582C714}" type="pres">
      <dgm:prSet presAssocID="{40F51BF6-48C4-194A-B42E-F7294C860390}" presName="hierChild4" presStyleCnt="0"/>
      <dgm:spPr/>
    </dgm:pt>
    <dgm:pt modelId="{F46EF44C-9B52-A44B-8CE7-335C638382C4}" type="pres">
      <dgm:prSet presAssocID="{71912755-5DB0-0D47-B00A-1A2D37892F14}" presName="Name37" presStyleLbl="parChTrans1D3" presStyleIdx="0" presStyleCnt="5"/>
      <dgm:spPr/>
    </dgm:pt>
    <dgm:pt modelId="{45EB895F-F286-B44A-A9C1-109041D5CF4C}" type="pres">
      <dgm:prSet presAssocID="{2952B635-6950-5144-9D17-1CBFE01C13BE}" presName="hierRoot2" presStyleCnt="0">
        <dgm:presLayoutVars>
          <dgm:hierBranch val="init"/>
        </dgm:presLayoutVars>
      </dgm:prSet>
      <dgm:spPr/>
    </dgm:pt>
    <dgm:pt modelId="{49F064A0-6E97-0644-9820-221340AD4D61}" type="pres">
      <dgm:prSet presAssocID="{2952B635-6950-5144-9D17-1CBFE01C13BE}" presName="rootComposite" presStyleCnt="0"/>
      <dgm:spPr/>
    </dgm:pt>
    <dgm:pt modelId="{76131640-FF36-6644-A7A8-D4A56FCC3FB6}" type="pres">
      <dgm:prSet presAssocID="{2952B635-6950-5144-9D17-1CBFE01C13BE}" presName="rootText" presStyleLbl="node3" presStyleIdx="0" presStyleCnt="5" custScaleX="72983" custScaleY="70213" custLinFactNeighborX="-6210" custLinFactNeighborY="-38054">
        <dgm:presLayoutVars>
          <dgm:chPref val="3"/>
        </dgm:presLayoutVars>
      </dgm:prSet>
      <dgm:spPr/>
    </dgm:pt>
    <dgm:pt modelId="{969B489A-8FC8-E04C-9F36-DF1D9D9225C9}" type="pres">
      <dgm:prSet presAssocID="{2952B635-6950-5144-9D17-1CBFE01C13BE}" presName="rootConnector" presStyleLbl="node3" presStyleIdx="0" presStyleCnt="5"/>
      <dgm:spPr/>
    </dgm:pt>
    <dgm:pt modelId="{974BBC4C-2A98-6842-B12C-17F71F9DDCEE}" type="pres">
      <dgm:prSet presAssocID="{2952B635-6950-5144-9D17-1CBFE01C13BE}" presName="hierChild4" presStyleCnt="0"/>
      <dgm:spPr/>
    </dgm:pt>
    <dgm:pt modelId="{15491E92-5637-204F-A63A-7A55266A0AA3}" type="pres">
      <dgm:prSet presAssocID="{2952B635-6950-5144-9D17-1CBFE01C13BE}" presName="hierChild5" presStyleCnt="0"/>
      <dgm:spPr/>
    </dgm:pt>
    <dgm:pt modelId="{2AF91BF5-CC06-E846-BAB6-89DB9B316514}" type="pres">
      <dgm:prSet presAssocID="{3CECD502-C05A-964B-BD72-25DE969D3F51}" presName="Name37" presStyleLbl="parChTrans1D3" presStyleIdx="1" presStyleCnt="5"/>
      <dgm:spPr/>
    </dgm:pt>
    <dgm:pt modelId="{34D94BFF-DE60-6B4A-9F4A-0E8E3775B922}" type="pres">
      <dgm:prSet presAssocID="{BE565247-27D3-9145-9348-D5712E8FB1AA}" presName="hierRoot2" presStyleCnt="0">
        <dgm:presLayoutVars>
          <dgm:hierBranch val="init"/>
        </dgm:presLayoutVars>
      </dgm:prSet>
      <dgm:spPr/>
    </dgm:pt>
    <dgm:pt modelId="{5F725100-28BA-6545-A30B-A7EE2C0CEB94}" type="pres">
      <dgm:prSet presAssocID="{BE565247-27D3-9145-9348-D5712E8FB1AA}" presName="rootComposite" presStyleCnt="0"/>
      <dgm:spPr/>
    </dgm:pt>
    <dgm:pt modelId="{8389306D-FE06-DB43-BF0C-6F44D56A8623}" type="pres">
      <dgm:prSet presAssocID="{BE565247-27D3-9145-9348-D5712E8FB1AA}" presName="rootText" presStyleLbl="node3" presStyleIdx="1" presStyleCnt="5" custScaleX="71060" custScaleY="71531" custLinFactNeighborX="-5656" custLinFactNeighborY="-68655">
        <dgm:presLayoutVars>
          <dgm:chPref val="3"/>
        </dgm:presLayoutVars>
      </dgm:prSet>
      <dgm:spPr/>
    </dgm:pt>
    <dgm:pt modelId="{AAD9024E-0A2E-6C40-8422-7D7D8A1327D5}" type="pres">
      <dgm:prSet presAssocID="{BE565247-27D3-9145-9348-D5712E8FB1AA}" presName="rootConnector" presStyleLbl="node3" presStyleIdx="1" presStyleCnt="5"/>
      <dgm:spPr/>
    </dgm:pt>
    <dgm:pt modelId="{0A0B6E1D-119C-6548-92E9-856E18613AC3}" type="pres">
      <dgm:prSet presAssocID="{BE565247-27D3-9145-9348-D5712E8FB1AA}" presName="hierChild4" presStyleCnt="0"/>
      <dgm:spPr/>
    </dgm:pt>
    <dgm:pt modelId="{EA480282-5BD3-B84B-91ED-9DF9F9F95C53}" type="pres">
      <dgm:prSet presAssocID="{BE565247-27D3-9145-9348-D5712E8FB1AA}" presName="hierChild5" presStyleCnt="0"/>
      <dgm:spPr/>
    </dgm:pt>
    <dgm:pt modelId="{8BBD33F1-3556-AD4B-97B2-F848F3396869}" type="pres">
      <dgm:prSet presAssocID="{40F51BF6-48C4-194A-B42E-F7294C860390}" presName="hierChild5" presStyleCnt="0"/>
      <dgm:spPr/>
    </dgm:pt>
    <dgm:pt modelId="{6D204F48-E568-344F-8D9D-261831FDE875}" type="pres">
      <dgm:prSet presAssocID="{147C30A9-DF18-2842-A482-F39AD7FC7996}" presName="Name37" presStyleLbl="parChTrans1D2" presStyleIdx="1" presStyleCnt="4"/>
      <dgm:spPr/>
    </dgm:pt>
    <dgm:pt modelId="{30A7CF79-9812-CA42-A264-6EB70738B9FB}" type="pres">
      <dgm:prSet presAssocID="{D11ACF4F-60D0-B04B-BB2A-B5D949E975EF}" presName="hierRoot2" presStyleCnt="0">
        <dgm:presLayoutVars>
          <dgm:hierBranch val="init"/>
        </dgm:presLayoutVars>
      </dgm:prSet>
      <dgm:spPr/>
    </dgm:pt>
    <dgm:pt modelId="{0B075BCD-35D1-7048-BC0E-951C77BB9C4A}" type="pres">
      <dgm:prSet presAssocID="{D11ACF4F-60D0-B04B-BB2A-B5D949E975EF}" presName="rootComposite" presStyleCnt="0"/>
      <dgm:spPr/>
    </dgm:pt>
    <dgm:pt modelId="{F4971759-0544-A043-9D00-57516D1AA4A4}" type="pres">
      <dgm:prSet presAssocID="{D11ACF4F-60D0-B04B-BB2A-B5D949E975EF}" presName="rootText" presStyleLbl="node2" presStyleIdx="1" presStyleCnt="4" custScaleX="128581" custScaleY="51783" custLinFactX="100000" custLinFactNeighborX="174684" custLinFactNeighborY="-11240">
        <dgm:presLayoutVars>
          <dgm:chPref val="3"/>
        </dgm:presLayoutVars>
      </dgm:prSet>
      <dgm:spPr/>
    </dgm:pt>
    <dgm:pt modelId="{9CFEFDF9-3674-094C-9D14-5D1158D988A4}" type="pres">
      <dgm:prSet presAssocID="{D11ACF4F-60D0-B04B-BB2A-B5D949E975EF}" presName="rootConnector" presStyleLbl="node2" presStyleIdx="1" presStyleCnt="4"/>
      <dgm:spPr/>
    </dgm:pt>
    <dgm:pt modelId="{0C5EBA5B-0B19-3641-AF28-04823E89329E}" type="pres">
      <dgm:prSet presAssocID="{D11ACF4F-60D0-B04B-BB2A-B5D949E975EF}" presName="hierChild4" presStyleCnt="0"/>
      <dgm:spPr/>
    </dgm:pt>
    <dgm:pt modelId="{DC373A2C-C6F9-5F42-8350-1E28339AA86D}" type="pres">
      <dgm:prSet presAssocID="{153B0F80-802A-AC46-9F7D-F34F2F445E3A}" presName="Name37" presStyleLbl="parChTrans1D3" presStyleIdx="2" presStyleCnt="5"/>
      <dgm:spPr/>
    </dgm:pt>
    <dgm:pt modelId="{D992CC3E-109B-E747-B771-4CBCC78664F5}" type="pres">
      <dgm:prSet presAssocID="{7F3307DA-E2C8-094E-9404-DC430D1B5383}" presName="hierRoot2" presStyleCnt="0">
        <dgm:presLayoutVars>
          <dgm:hierBranch val="init"/>
        </dgm:presLayoutVars>
      </dgm:prSet>
      <dgm:spPr/>
    </dgm:pt>
    <dgm:pt modelId="{46EA6D2D-2D8B-A04F-BB2A-6F1F607B9F3A}" type="pres">
      <dgm:prSet presAssocID="{7F3307DA-E2C8-094E-9404-DC430D1B5383}" presName="rootComposite" presStyleCnt="0"/>
      <dgm:spPr/>
    </dgm:pt>
    <dgm:pt modelId="{5E273EDD-93FA-CE46-B69E-5BEEBCC6A2B9}" type="pres">
      <dgm:prSet presAssocID="{7F3307DA-E2C8-094E-9404-DC430D1B5383}" presName="rootText" presStyleLbl="node3" presStyleIdx="2" presStyleCnt="5" custScaleX="82832" custScaleY="60239" custLinFactX="100000" custLinFactNeighborX="164118" custLinFactNeighborY="-43754">
        <dgm:presLayoutVars>
          <dgm:chPref val="3"/>
        </dgm:presLayoutVars>
      </dgm:prSet>
      <dgm:spPr/>
    </dgm:pt>
    <dgm:pt modelId="{61921917-BEE7-434B-A736-C90CFB2AA254}" type="pres">
      <dgm:prSet presAssocID="{7F3307DA-E2C8-094E-9404-DC430D1B5383}" presName="rootConnector" presStyleLbl="node3" presStyleIdx="2" presStyleCnt="5"/>
      <dgm:spPr/>
    </dgm:pt>
    <dgm:pt modelId="{A9A73D9E-DBB8-F34C-A0AB-272250FC7DC2}" type="pres">
      <dgm:prSet presAssocID="{7F3307DA-E2C8-094E-9404-DC430D1B5383}" presName="hierChild4" presStyleCnt="0"/>
      <dgm:spPr/>
    </dgm:pt>
    <dgm:pt modelId="{20BEC58A-7C03-544B-908D-04C3021D7F4F}" type="pres">
      <dgm:prSet presAssocID="{7F3307DA-E2C8-094E-9404-DC430D1B5383}" presName="hierChild5" presStyleCnt="0"/>
      <dgm:spPr/>
    </dgm:pt>
    <dgm:pt modelId="{055BDB34-E95C-F646-80DC-7C6CA82FF733}" type="pres">
      <dgm:prSet presAssocID="{D11ACF4F-60D0-B04B-BB2A-B5D949E975EF}" presName="hierChild5" presStyleCnt="0"/>
      <dgm:spPr/>
    </dgm:pt>
    <dgm:pt modelId="{B7BD42B1-595D-7749-A3E8-B27BAAA2BC7B}" type="pres">
      <dgm:prSet presAssocID="{86E211A2-07AA-DB43-8657-CCDB0088B3A6}" presName="Name37" presStyleLbl="parChTrans1D2" presStyleIdx="2" presStyleCnt="4"/>
      <dgm:spPr/>
    </dgm:pt>
    <dgm:pt modelId="{DB4DB2F7-AD4A-C84B-BA86-C8476AC8523B}" type="pres">
      <dgm:prSet presAssocID="{E06CEDC3-F5EF-9744-9733-F47B9A0F8014}" presName="hierRoot2" presStyleCnt="0">
        <dgm:presLayoutVars>
          <dgm:hierBranch val="init"/>
        </dgm:presLayoutVars>
      </dgm:prSet>
      <dgm:spPr/>
    </dgm:pt>
    <dgm:pt modelId="{C4F25227-CC36-254C-8BD2-646337D36158}" type="pres">
      <dgm:prSet presAssocID="{E06CEDC3-F5EF-9744-9733-F47B9A0F8014}" presName="rootComposite" presStyleCnt="0"/>
      <dgm:spPr/>
    </dgm:pt>
    <dgm:pt modelId="{40D86353-1985-144A-A360-F7771CAE05C4}" type="pres">
      <dgm:prSet presAssocID="{E06CEDC3-F5EF-9744-9733-F47B9A0F8014}" presName="rootText" presStyleLbl="node2" presStyleIdx="2" presStyleCnt="4" custScaleY="63139" custLinFactX="-44421" custLinFactNeighborX="-100000" custLinFactNeighborY="-10354">
        <dgm:presLayoutVars>
          <dgm:chPref val="3"/>
        </dgm:presLayoutVars>
      </dgm:prSet>
      <dgm:spPr/>
    </dgm:pt>
    <dgm:pt modelId="{7BCFE294-7EC4-AE4D-B6C0-596E5CDD2773}" type="pres">
      <dgm:prSet presAssocID="{E06CEDC3-F5EF-9744-9733-F47B9A0F8014}" presName="rootConnector" presStyleLbl="node2" presStyleIdx="2" presStyleCnt="4"/>
      <dgm:spPr/>
    </dgm:pt>
    <dgm:pt modelId="{8E0A7998-6479-C64E-97E3-C7F74CD92A59}" type="pres">
      <dgm:prSet presAssocID="{E06CEDC3-F5EF-9744-9733-F47B9A0F8014}" presName="hierChild4" presStyleCnt="0"/>
      <dgm:spPr/>
    </dgm:pt>
    <dgm:pt modelId="{499658C7-0C98-4C40-89CF-9246838759BC}" type="pres">
      <dgm:prSet presAssocID="{26B7B9A5-AA80-7F40-A07C-5B6B4BD8B377}" presName="Name37" presStyleLbl="parChTrans1D3" presStyleIdx="3" presStyleCnt="5"/>
      <dgm:spPr/>
    </dgm:pt>
    <dgm:pt modelId="{1D9199E9-B369-8344-AB3F-3EBCFF8C2B79}" type="pres">
      <dgm:prSet presAssocID="{6843A657-5365-1443-87A8-C7421E183622}" presName="hierRoot2" presStyleCnt="0">
        <dgm:presLayoutVars>
          <dgm:hierBranch val="init"/>
        </dgm:presLayoutVars>
      </dgm:prSet>
      <dgm:spPr/>
    </dgm:pt>
    <dgm:pt modelId="{1B43AF8C-1D7C-F645-8254-7287F0A65509}" type="pres">
      <dgm:prSet presAssocID="{6843A657-5365-1443-87A8-C7421E183622}" presName="rootComposite" presStyleCnt="0"/>
      <dgm:spPr/>
    </dgm:pt>
    <dgm:pt modelId="{4AEE54EB-272A-F842-B003-B514DA3C2A9B}" type="pres">
      <dgm:prSet presAssocID="{6843A657-5365-1443-87A8-C7421E183622}" presName="rootText" presStyleLbl="node3" presStyleIdx="3" presStyleCnt="5" custScaleX="97064" custScaleY="60239" custLinFactX="-52007" custLinFactNeighborX="-100000" custLinFactNeighborY="-40875">
        <dgm:presLayoutVars>
          <dgm:chPref val="3"/>
        </dgm:presLayoutVars>
      </dgm:prSet>
      <dgm:spPr/>
    </dgm:pt>
    <dgm:pt modelId="{F24BBE38-EE76-0D46-A8F1-729A4B1ED6CB}" type="pres">
      <dgm:prSet presAssocID="{6843A657-5365-1443-87A8-C7421E183622}" presName="rootConnector" presStyleLbl="node3" presStyleIdx="3" presStyleCnt="5"/>
      <dgm:spPr/>
    </dgm:pt>
    <dgm:pt modelId="{75608934-B00E-DC4B-B8C5-B1240188E719}" type="pres">
      <dgm:prSet presAssocID="{6843A657-5365-1443-87A8-C7421E183622}" presName="hierChild4" presStyleCnt="0"/>
      <dgm:spPr/>
    </dgm:pt>
    <dgm:pt modelId="{24694EE2-D4E7-A24E-B953-02A3461C1514}" type="pres">
      <dgm:prSet presAssocID="{6843A657-5365-1443-87A8-C7421E183622}" presName="hierChild5" presStyleCnt="0"/>
      <dgm:spPr/>
    </dgm:pt>
    <dgm:pt modelId="{827CC0AB-F2A5-6D48-922B-9ADBB79F37BD}" type="pres">
      <dgm:prSet presAssocID="{E06CEDC3-F5EF-9744-9733-F47B9A0F8014}" presName="hierChild5" presStyleCnt="0"/>
      <dgm:spPr/>
    </dgm:pt>
    <dgm:pt modelId="{9F9788E0-911B-B14C-9A8F-E14A56B8D473}" type="pres">
      <dgm:prSet presAssocID="{20101AB9-2111-034D-B3A0-2EB473CFA045}" presName="Name37" presStyleLbl="parChTrans1D2" presStyleIdx="3" presStyleCnt="4"/>
      <dgm:spPr/>
    </dgm:pt>
    <dgm:pt modelId="{2F8D3E9B-56F4-3C4B-A7A4-F01DD7022B9B}" type="pres">
      <dgm:prSet presAssocID="{C6E88330-6A11-2C4C-B35C-DC9B4F91A644}" presName="hierRoot2" presStyleCnt="0">
        <dgm:presLayoutVars>
          <dgm:hierBranch val="init"/>
        </dgm:presLayoutVars>
      </dgm:prSet>
      <dgm:spPr/>
    </dgm:pt>
    <dgm:pt modelId="{1A9DC280-BC25-284F-8CE3-60F87AAEFD79}" type="pres">
      <dgm:prSet presAssocID="{C6E88330-6A11-2C4C-B35C-DC9B4F91A644}" presName="rootComposite" presStyleCnt="0"/>
      <dgm:spPr/>
    </dgm:pt>
    <dgm:pt modelId="{413228A0-EBDD-874A-97CC-8EA4E1B71F7E}" type="pres">
      <dgm:prSet presAssocID="{C6E88330-6A11-2C4C-B35C-DC9B4F91A644}" presName="rootText" presStyleLbl="node2" presStyleIdx="3" presStyleCnt="4" custScaleY="46939" custLinFactX="-25272" custLinFactNeighborX="-100000" custLinFactNeighborY="-9927">
        <dgm:presLayoutVars>
          <dgm:chPref val="3"/>
        </dgm:presLayoutVars>
      </dgm:prSet>
      <dgm:spPr/>
    </dgm:pt>
    <dgm:pt modelId="{2A1E7CF3-8999-6743-A881-8F1E587A3D49}" type="pres">
      <dgm:prSet presAssocID="{C6E88330-6A11-2C4C-B35C-DC9B4F91A644}" presName="rootConnector" presStyleLbl="node2" presStyleIdx="3" presStyleCnt="4"/>
      <dgm:spPr/>
    </dgm:pt>
    <dgm:pt modelId="{15540FA9-5541-2542-B097-77FEBC8D74E8}" type="pres">
      <dgm:prSet presAssocID="{C6E88330-6A11-2C4C-B35C-DC9B4F91A644}" presName="hierChild4" presStyleCnt="0"/>
      <dgm:spPr/>
    </dgm:pt>
    <dgm:pt modelId="{80A38196-64D3-CF4F-88E0-F94EC69783AE}" type="pres">
      <dgm:prSet presAssocID="{E4B6CC25-92B6-C74A-A9CE-B487DAD3E9C4}" presName="Name37" presStyleLbl="parChTrans1D3" presStyleIdx="4" presStyleCnt="5"/>
      <dgm:spPr/>
    </dgm:pt>
    <dgm:pt modelId="{FA058A5E-E81C-6947-9117-095E999B9E58}" type="pres">
      <dgm:prSet presAssocID="{07F0E66B-4388-4E4E-B754-D855EDE84B31}" presName="hierRoot2" presStyleCnt="0">
        <dgm:presLayoutVars>
          <dgm:hierBranch val="init"/>
        </dgm:presLayoutVars>
      </dgm:prSet>
      <dgm:spPr/>
    </dgm:pt>
    <dgm:pt modelId="{DFF07657-190A-7541-8BF8-28A224360E32}" type="pres">
      <dgm:prSet presAssocID="{07F0E66B-4388-4E4E-B754-D855EDE84B31}" presName="rootComposite" presStyleCnt="0"/>
      <dgm:spPr/>
    </dgm:pt>
    <dgm:pt modelId="{6E48AC5C-BF42-6140-9D39-FED9E482B609}" type="pres">
      <dgm:prSet presAssocID="{07F0E66B-4388-4E4E-B754-D855EDE84B31}" presName="rootText" presStyleLbl="node3" presStyleIdx="4" presStyleCnt="5" custScaleX="120545" custScaleY="60239" custLinFactX="-35641" custLinFactNeighborX="-100000" custLinFactNeighborY="-36510">
        <dgm:presLayoutVars>
          <dgm:chPref val="3"/>
        </dgm:presLayoutVars>
      </dgm:prSet>
      <dgm:spPr/>
    </dgm:pt>
    <dgm:pt modelId="{B15D9DDE-30C7-C24F-8612-D5F8B55AA77A}" type="pres">
      <dgm:prSet presAssocID="{07F0E66B-4388-4E4E-B754-D855EDE84B31}" presName="rootConnector" presStyleLbl="node3" presStyleIdx="4" presStyleCnt="5"/>
      <dgm:spPr/>
    </dgm:pt>
    <dgm:pt modelId="{C0FDF8E9-05C1-1D45-9546-D72C61696755}" type="pres">
      <dgm:prSet presAssocID="{07F0E66B-4388-4E4E-B754-D855EDE84B31}" presName="hierChild4" presStyleCnt="0"/>
      <dgm:spPr/>
    </dgm:pt>
    <dgm:pt modelId="{9C2B258B-BA26-0A41-AEAA-600630011280}" type="pres">
      <dgm:prSet presAssocID="{07F0E66B-4388-4E4E-B754-D855EDE84B31}" presName="hierChild5" presStyleCnt="0"/>
      <dgm:spPr/>
    </dgm:pt>
    <dgm:pt modelId="{142BAD75-D71D-AF40-A339-BE63D2BE8996}" type="pres">
      <dgm:prSet presAssocID="{C6E88330-6A11-2C4C-B35C-DC9B4F91A644}" presName="hierChild5" presStyleCnt="0"/>
      <dgm:spPr/>
    </dgm:pt>
    <dgm:pt modelId="{AEB6CAA3-3770-C540-8929-CE4B97F546B5}" type="pres">
      <dgm:prSet presAssocID="{FE82EA2A-6C47-9C41-A289-91E8B9877058}" presName="hierChild3" presStyleCnt="0"/>
      <dgm:spPr/>
    </dgm:pt>
  </dgm:ptLst>
  <dgm:cxnLst>
    <dgm:cxn modelId="{2B6A9B03-4566-46B6-98FD-39A1C90D2852}" type="presOf" srcId="{7F3307DA-E2C8-094E-9404-DC430D1B5383}" destId="{5E273EDD-93FA-CE46-B69E-5BEEBCC6A2B9}" srcOrd="0" destOrd="0" presId="urn:microsoft.com/office/officeart/2005/8/layout/orgChart1"/>
    <dgm:cxn modelId="{4A960804-942D-704E-981C-E0D1FA8086F0}" srcId="{FE82EA2A-6C47-9C41-A289-91E8B9877058}" destId="{40F51BF6-48C4-194A-B42E-F7294C860390}" srcOrd="0" destOrd="0" parTransId="{24EA3205-C578-1540-A111-D3527E864A45}" sibTransId="{A063A289-D9BC-0843-9FA5-222B4D9C50D2}"/>
    <dgm:cxn modelId="{0CC67609-004A-014D-905B-398419CC6D4A}" srcId="{C6E88330-6A11-2C4C-B35C-DC9B4F91A644}" destId="{07F0E66B-4388-4E4E-B754-D855EDE84B31}" srcOrd="0" destOrd="0" parTransId="{E4B6CC25-92B6-C74A-A9CE-B487DAD3E9C4}" sibTransId="{3F89F81E-CEEE-E547-952B-D98D3941AE4B}"/>
    <dgm:cxn modelId="{11DCD60B-A8B8-4BC2-A798-4B654E57F6CD}" type="presOf" srcId="{40F51BF6-48C4-194A-B42E-F7294C860390}" destId="{34971673-C768-7245-9F31-E0A84F939EF3}" srcOrd="1" destOrd="0" presId="urn:microsoft.com/office/officeart/2005/8/layout/orgChart1"/>
    <dgm:cxn modelId="{CB0E500C-FE49-4F1A-86B8-D939DC3CD41A}" type="presOf" srcId="{E06CEDC3-F5EF-9744-9733-F47B9A0F8014}" destId="{7BCFE294-7EC4-AE4D-B6C0-596E5CDD2773}" srcOrd="1" destOrd="0" presId="urn:microsoft.com/office/officeart/2005/8/layout/orgChart1"/>
    <dgm:cxn modelId="{4AE7941A-A22F-4BD3-890F-E5DDECAF42A8}" type="presOf" srcId="{2952B635-6950-5144-9D17-1CBFE01C13BE}" destId="{969B489A-8FC8-E04C-9F36-DF1D9D9225C9}" srcOrd="1" destOrd="0" presId="urn:microsoft.com/office/officeart/2005/8/layout/orgChart1"/>
    <dgm:cxn modelId="{C00F881E-F325-4C1E-8853-5A2B666FACC0}" type="presOf" srcId="{BE565247-27D3-9145-9348-D5712E8FB1AA}" destId="{AAD9024E-0A2E-6C40-8422-7D7D8A1327D5}" srcOrd="1" destOrd="0" presId="urn:microsoft.com/office/officeart/2005/8/layout/orgChart1"/>
    <dgm:cxn modelId="{7163382B-2418-412E-A69D-00BDC5B2F673}" type="presOf" srcId="{24EA3205-C578-1540-A111-D3527E864A45}" destId="{CBF8AE8C-3AB6-CC46-A0BD-F94C2906014F}" srcOrd="0" destOrd="0" presId="urn:microsoft.com/office/officeart/2005/8/layout/orgChart1"/>
    <dgm:cxn modelId="{F4192F37-DA0C-40A5-9D52-5ACACA7F0BFB}" type="presOf" srcId="{E6B0325D-AFD1-6D4C-AD62-EFC41B07E67F}" destId="{57413F96-7E13-5D4A-BF09-1A684A736CD2}" srcOrd="0" destOrd="0" presId="urn:microsoft.com/office/officeart/2005/8/layout/orgChart1"/>
    <dgm:cxn modelId="{25097837-BC26-48B3-BD17-BA6D3F8DA4C1}" type="presOf" srcId="{07F0E66B-4388-4E4E-B754-D855EDE84B31}" destId="{6E48AC5C-BF42-6140-9D39-FED9E482B609}" srcOrd="0" destOrd="0" presId="urn:microsoft.com/office/officeart/2005/8/layout/orgChart1"/>
    <dgm:cxn modelId="{38CE053F-A51D-4E36-A6B8-97574F1502C8}" type="presOf" srcId="{D11ACF4F-60D0-B04B-BB2A-B5D949E975EF}" destId="{9CFEFDF9-3674-094C-9D14-5D1158D988A4}" srcOrd="1" destOrd="0" presId="urn:microsoft.com/office/officeart/2005/8/layout/orgChart1"/>
    <dgm:cxn modelId="{2AE09A40-C092-F848-A4EA-A3F7E9571248}" srcId="{40F51BF6-48C4-194A-B42E-F7294C860390}" destId="{2952B635-6950-5144-9D17-1CBFE01C13BE}" srcOrd="0" destOrd="0" parTransId="{71912755-5DB0-0D47-B00A-1A2D37892F14}" sibTransId="{D37899C8-5DCC-4F41-9D27-A3CC07762979}"/>
    <dgm:cxn modelId="{31659A5C-929E-46B2-9C09-134336B649E0}" type="presOf" srcId="{E4B6CC25-92B6-C74A-A9CE-B487DAD3E9C4}" destId="{80A38196-64D3-CF4F-88E0-F94EC69783AE}" srcOrd="0" destOrd="0" presId="urn:microsoft.com/office/officeart/2005/8/layout/orgChart1"/>
    <dgm:cxn modelId="{89DB6F41-5FBC-344C-8FC7-00DA31CE4481}" srcId="{D11ACF4F-60D0-B04B-BB2A-B5D949E975EF}" destId="{7F3307DA-E2C8-094E-9404-DC430D1B5383}" srcOrd="0" destOrd="0" parTransId="{153B0F80-802A-AC46-9F7D-F34F2F445E3A}" sibTransId="{F9378FE6-D00E-BC4C-B23B-2F4C81CFE432}"/>
    <dgm:cxn modelId="{479DB163-C131-4134-9FED-CD3E093AF770}" type="presOf" srcId="{C6E88330-6A11-2C4C-B35C-DC9B4F91A644}" destId="{2A1E7CF3-8999-6743-A881-8F1E587A3D49}" srcOrd="1" destOrd="0" presId="urn:microsoft.com/office/officeart/2005/8/layout/orgChart1"/>
    <dgm:cxn modelId="{517B4864-D55D-40E9-86D3-CE16758B57B7}" type="presOf" srcId="{FE82EA2A-6C47-9C41-A289-91E8B9877058}" destId="{682ABF9A-D065-A54B-B85E-00FC4EC0F8C9}" srcOrd="1" destOrd="0" presId="urn:microsoft.com/office/officeart/2005/8/layout/orgChart1"/>
    <dgm:cxn modelId="{7C519B44-3660-43EB-A2C3-C52FCCA6AE7F}" type="presOf" srcId="{BE565247-27D3-9145-9348-D5712E8FB1AA}" destId="{8389306D-FE06-DB43-BF0C-6F44D56A8623}" srcOrd="0" destOrd="0" presId="urn:microsoft.com/office/officeart/2005/8/layout/orgChart1"/>
    <dgm:cxn modelId="{46C08767-0ED5-46BB-AE17-18FEADB788E3}" type="presOf" srcId="{6843A657-5365-1443-87A8-C7421E183622}" destId="{F24BBE38-EE76-0D46-A8F1-729A4B1ED6CB}" srcOrd="1" destOrd="0" presId="urn:microsoft.com/office/officeart/2005/8/layout/orgChart1"/>
    <dgm:cxn modelId="{3136614C-4551-439F-B5F0-C342870689EE}" type="presOf" srcId="{147C30A9-DF18-2842-A482-F39AD7FC7996}" destId="{6D204F48-E568-344F-8D9D-261831FDE875}" srcOrd="0" destOrd="0" presId="urn:microsoft.com/office/officeart/2005/8/layout/orgChart1"/>
    <dgm:cxn modelId="{B284266F-125F-4CB3-8C79-A165CE305365}" type="presOf" srcId="{D11ACF4F-60D0-B04B-BB2A-B5D949E975EF}" destId="{F4971759-0544-A043-9D00-57516D1AA4A4}" srcOrd="0" destOrd="0" presId="urn:microsoft.com/office/officeart/2005/8/layout/orgChart1"/>
    <dgm:cxn modelId="{0FD08376-9B9C-4292-B77E-57CEED7910F9}" type="presOf" srcId="{2952B635-6950-5144-9D17-1CBFE01C13BE}" destId="{76131640-FF36-6644-A7A8-D4A56FCC3FB6}" srcOrd="0" destOrd="0" presId="urn:microsoft.com/office/officeart/2005/8/layout/orgChart1"/>
    <dgm:cxn modelId="{6F52AD57-5D59-4ED2-B0BA-5DDA424626B2}" type="presOf" srcId="{6843A657-5365-1443-87A8-C7421E183622}" destId="{4AEE54EB-272A-F842-B003-B514DA3C2A9B}" srcOrd="0" destOrd="0" presId="urn:microsoft.com/office/officeart/2005/8/layout/orgChart1"/>
    <dgm:cxn modelId="{35F73D7B-09C1-401A-AC58-372DCCE59635}" type="presOf" srcId="{3CECD502-C05A-964B-BD72-25DE969D3F51}" destId="{2AF91BF5-CC06-E846-BAB6-89DB9B316514}" srcOrd="0" destOrd="0" presId="urn:microsoft.com/office/officeart/2005/8/layout/orgChart1"/>
    <dgm:cxn modelId="{9853677D-374F-5E4D-937A-4F65BDD52690}" srcId="{FE82EA2A-6C47-9C41-A289-91E8B9877058}" destId="{C6E88330-6A11-2C4C-B35C-DC9B4F91A644}" srcOrd="3" destOrd="0" parTransId="{20101AB9-2111-034D-B3A0-2EB473CFA045}" sibTransId="{E4C7C383-5463-F74A-B546-BD147BAB3B8B}"/>
    <dgm:cxn modelId="{4C6F228C-6129-4170-A19D-8383CA05C804}" type="presOf" srcId="{26B7B9A5-AA80-7F40-A07C-5B6B4BD8B377}" destId="{499658C7-0C98-4C40-89CF-9246838759BC}" srcOrd="0" destOrd="0" presId="urn:microsoft.com/office/officeart/2005/8/layout/orgChart1"/>
    <dgm:cxn modelId="{B9C72094-250F-FC41-8562-6C7CAF28F0AB}" srcId="{E6B0325D-AFD1-6D4C-AD62-EFC41B07E67F}" destId="{FE82EA2A-6C47-9C41-A289-91E8B9877058}" srcOrd="0" destOrd="0" parTransId="{05AF305B-F236-D54A-8096-C859E081E8FD}" sibTransId="{CBC0F96A-6871-9B45-A2EC-398C4A1F524C}"/>
    <dgm:cxn modelId="{C64E5CA2-970A-413F-861A-805BB1F09F5B}" type="presOf" srcId="{153B0F80-802A-AC46-9F7D-F34F2F445E3A}" destId="{DC373A2C-C6F9-5F42-8350-1E28339AA86D}" srcOrd="0" destOrd="0" presId="urn:microsoft.com/office/officeart/2005/8/layout/orgChart1"/>
    <dgm:cxn modelId="{39D92CAF-74BD-4F34-9A92-AADC06918E04}" type="presOf" srcId="{40F51BF6-48C4-194A-B42E-F7294C860390}" destId="{1110C3F4-8199-3343-A45F-26670FC07A8C}" srcOrd="0" destOrd="0" presId="urn:microsoft.com/office/officeart/2005/8/layout/orgChart1"/>
    <dgm:cxn modelId="{874222B9-E635-4B3B-9405-3D55B3E242F6}" type="presOf" srcId="{07F0E66B-4388-4E4E-B754-D855EDE84B31}" destId="{B15D9DDE-30C7-C24F-8612-D5F8B55AA77A}" srcOrd="1" destOrd="0" presId="urn:microsoft.com/office/officeart/2005/8/layout/orgChart1"/>
    <dgm:cxn modelId="{DE972EBA-4E7B-450F-A694-0CF77A2B870D}" type="presOf" srcId="{20101AB9-2111-034D-B3A0-2EB473CFA045}" destId="{9F9788E0-911B-B14C-9A8F-E14A56B8D473}" srcOrd="0" destOrd="0" presId="urn:microsoft.com/office/officeart/2005/8/layout/orgChart1"/>
    <dgm:cxn modelId="{84DE57C3-A401-0E4D-9778-277E494E0DFB}" srcId="{FE82EA2A-6C47-9C41-A289-91E8B9877058}" destId="{E06CEDC3-F5EF-9744-9733-F47B9A0F8014}" srcOrd="2" destOrd="0" parTransId="{86E211A2-07AA-DB43-8657-CCDB0088B3A6}" sibTransId="{81A5DB36-EF90-BC4E-A1A1-BDF59EAAC89E}"/>
    <dgm:cxn modelId="{BA720EC9-869D-9F46-9E49-17E74C98B982}" srcId="{E06CEDC3-F5EF-9744-9733-F47B9A0F8014}" destId="{6843A657-5365-1443-87A8-C7421E183622}" srcOrd="0" destOrd="0" parTransId="{26B7B9A5-AA80-7F40-A07C-5B6B4BD8B377}" sibTransId="{A3718BA0-4938-AC4F-9CF3-9B5A6C6E9077}"/>
    <dgm:cxn modelId="{ACF536DE-A59A-4E71-908C-B61AB2C0D1A9}" type="presOf" srcId="{71912755-5DB0-0D47-B00A-1A2D37892F14}" destId="{F46EF44C-9B52-A44B-8CE7-335C638382C4}" srcOrd="0" destOrd="0" presId="urn:microsoft.com/office/officeart/2005/8/layout/orgChart1"/>
    <dgm:cxn modelId="{DD255DEA-3C77-E44D-B2E7-8B29F2C54BBD}" srcId="{40F51BF6-48C4-194A-B42E-F7294C860390}" destId="{BE565247-27D3-9145-9348-D5712E8FB1AA}" srcOrd="1" destOrd="0" parTransId="{3CECD502-C05A-964B-BD72-25DE969D3F51}" sibTransId="{26BF59F7-7DDA-834E-BA9F-C260CC3E436B}"/>
    <dgm:cxn modelId="{8C4378ED-DB28-4047-86A7-4E42B98B67B0}" type="presOf" srcId="{FE82EA2A-6C47-9C41-A289-91E8B9877058}" destId="{7BEED232-BCBA-FF4E-AE44-FEC0E0E3BFA3}" srcOrd="0" destOrd="0" presId="urn:microsoft.com/office/officeart/2005/8/layout/orgChart1"/>
    <dgm:cxn modelId="{7CEEC4ED-9565-4816-9466-A33F7E5D8E32}" type="presOf" srcId="{E06CEDC3-F5EF-9744-9733-F47B9A0F8014}" destId="{40D86353-1985-144A-A360-F7771CAE05C4}" srcOrd="0" destOrd="0" presId="urn:microsoft.com/office/officeart/2005/8/layout/orgChart1"/>
    <dgm:cxn modelId="{526DEFEF-7677-4714-90AA-C79D06B9F9B4}" type="presOf" srcId="{86E211A2-07AA-DB43-8657-CCDB0088B3A6}" destId="{B7BD42B1-595D-7749-A3E8-B27BAAA2BC7B}" srcOrd="0" destOrd="0" presId="urn:microsoft.com/office/officeart/2005/8/layout/orgChart1"/>
    <dgm:cxn modelId="{A646F6EF-6AAE-4C1B-9C4D-C3AECF6ED8D3}" type="presOf" srcId="{C6E88330-6A11-2C4C-B35C-DC9B4F91A644}" destId="{413228A0-EBDD-874A-97CC-8EA4E1B71F7E}" srcOrd="0" destOrd="0" presId="urn:microsoft.com/office/officeart/2005/8/layout/orgChart1"/>
    <dgm:cxn modelId="{68A372F0-F87B-4148-8385-16B55130A6FD}" type="presOf" srcId="{7F3307DA-E2C8-094E-9404-DC430D1B5383}" destId="{61921917-BEE7-434B-A736-C90CFB2AA254}" srcOrd="1" destOrd="0" presId="urn:microsoft.com/office/officeart/2005/8/layout/orgChart1"/>
    <dgm:cxn modelId="{A57BB5FE-9C81-6647-A248-224CAE451357}" srcId="{FE82EA2A-6C47-9C41-A289-91E8B9877058}" destId="{D11ACF4F-60D0-B04B-BB2A-B5D949E975EF}" srcOrd="1" destOrd="0" parTransId="{147C30A9-DF18-2842-A482-F39AD7FC7996}" sibTransId="{1242FA0B-AA2A-6747-999B-F9B03C69A525}"/>
    <dgm:cxn modelId="{8451F82E-E418-420D-B590-99F92A27BAF6}" type="presParOf" srcId="{57413F96-7E13-5D4A-BF09-1A684A736CD2}" destId="{4AE63630-AA02-8947-A628-FC6758DB1A64}" srcOrd="0" destOrd="0" presId="urn:microsoft.com/office/officeart/2005/8/layout/orgChart1"/>
    <dgm:cxn modelId="{36EC3FF7-19A3-46D3-B618-1DEF935C881F}" type="presParOf" srcId="{4AE63630-AA02-8947-A628-FC6758DB1A64}" destId="{67B5619D-8A49-B442-8FCF-077E68566323}" srcOrd="0" destOrd="0" presId="urn:microsoft.com/office/officeart/2005/8/layout/orgChart1"/>
    <dgm:cxn modelId="{CB615B8D-67E2-4A6A-9B19-15AD7E24C586}" type="presParOf" srcId="{67B5619D-8A49-B442-8FCF-077E68566323}" destId="{7BEED232-BCBA-FF4E-AE44-FEC0E0E3BFA3}" srcOrd="0" destOrd="0" presId="urn:microsoft.com/office/officeart/2005/8/layout/orgChart1"/>
    <dgm:cxn modelId="{DC6638E9-17E9-4C5E-9F05-33CA51FC02EB}" type="presParOf" srcId="{67B5619D-8A49-B442-8FCF-077E68566323}" destId="{682ABF9A-D065-A54B-B85E-00FC4EC0F8C9}" srcOrd="1" destOrd="0" presId="urn:microsoft.com/office/officeart/2005/8/layout/orgChart1"/>
    <dgm:cxn modelId="{8ACFF476-AE69-4536-ABFD-7B5851C72FC8}" type="presParOf" srcId="{4AE63630-AA02-8947-A628-FC6758DB1A64}" destId="{1FDD8B27-0DAC-E749-8878-A04AA5D37636}" srcOrd="1" destOrd="0" presId="urn:microsoft.com/office/officeart/2005/8/layout/orgChart1"/>
    <dgm:cxn modelId="{597D5DB5-D742-4CF9-8F6C-3E0BC94A30C9}" type="presParOf" srcId="{1FDD8B27-0DAC-E749-8878-A04AA5D37636}" destId="{CBF8AE8C-3AB6-CC46-A0BD-F94C2906014F}" srcOrd="0" destOrd="0" presId="urn:microsoft.com/office/officeart/2005/8/layout/orgChart1"/>
    <dgm:cxn modelId="{EC82BF19-1C08-46C2-AFEB-386CA48A1F9C}" type="presParOf" srcId="{1FDD8B27-0DAC-E749-8878-A04AA5D37636}" destId="{1E12B5C9-C96B-834F-97C2-A33B121E71E3}" srcOrd="1" destOrd="0" presId="urn:microsoft.com/office/officeart/2005/8/layout/orgChart1"/>
    <dgm:cxn modelId="{2D12487A-09A5-4D08-99D0-7974E3DD66DD}" type="presParOf" srcId="{1E12B5C9-C96B-834F-97C2-A33B121E71E3}" destId="{9DE8E77C-3CAA-0F41-BB23-837A672F218B}" srcOrd="0" destOrd="0" presId="urn:microsoft.com/office/officeart/2005/8/layout/orgChart1"/>
    <dgm:cxn modelId="{4BCC7D9F-27DD-4D14-B7B3-AD1DBD6FFFCE}" type="presParOf" srcId="{9DE8E77C-3CAA-0F41-BB23-837A672F218B}" destId="{1110C3F4-8199-3343-A45F-26670FC07A8C}" srcOrd="0" destOrd="0" presId="urn:microsoft.com/office/officeart/2005/8/layout/orgChart1"/>
    <dgm:cxn modelId="{72216A9E-9908-46F0-98A7-76C69D864A24}" type="presParOf" srcId="{9DE8E77C-3CAA-0F41-BB23-837A672F218B}" destId="{34971673-C768-7245-9F31-E0A84F939EF3}" srcOrd="1" destOrd="0" presId="urn:microsoft.com/office/officeart/2005/8/layout/orgChart1"/>
    <dgm:cxn modelId="{FE8389A2-9A7B-4570-B30C-7ECAE62CF790}" type="presParOf" srcId="{1E12B5C9-C96B-834F-97C2-A33B121E71E3}" destId="{3D9D47E7-E0E5-B640-B208-96998582C714}" srcOrd="1" destOrd="0" presId="urn:microsoft.com/office/officeart/2005/8/layout/orgChart1"/>
    <dgm:cxn modelId="{9DADCC40-3E1C-464C-A111-BE0CAB98A311}" type="presParOf" srcId="{3D9D47E7-E0E5-B640-B208-96998582C714}" destId="{F46EF44C-9B52-A44B-8CE7-335C638382C4}" srcOrd="0" destOrd="0" presId="urn:microsoft.com/office/officeart/2005/8/layout/orgChart1"/>
    <dgm:cxn modelId="{CDE51960-F819-4E57-AF64-6209ADDC4378}" type="presParOf" srcId="{3D9D47E7-E0E5-B640-B208-96998582C714}" destId="{45EB895F-F286-B44A-A9C1-109041D5CF4C}" srcOrd="1" destOrd="0" presId="urn:microsoft.com/office/officeart/2005/8/layout/orgChart1"/>
    <dgm:cxn modelId="{CCFB498F-F78A-4CEE-B946-A7C292BC7664}" type="presParOf" srcId="{45EB895F-F286-B44A-A9C1-109041D5CF4C}" destId="{49F064A0-6E97-0644-9820-221340AD4D61}" srcOrd="0" destOrd="0" presId="urn:microsoft.com/office/officeart/2005/8/layout/orgChart1"/>
    <dgm:cxn modelId="{163598CF-D890-487F-8CB7-E8A98B8C81B7}" type="presParOf" srcId="{49F064A0-6E97-0644-9820-221340AD4D61}" destId="{76131640-FF36-6644-A7A8-D4A56FCC3FB6}" srcOrd="0" destOrd="0" presId="urn:microsoft.com/office/officeart/2005/8/layout/orgChart1"/>
    <dgm:cxn modelId="{B64A2EC2-F199-4B23-900F-C8D37CBE7EB7}" type="presParOf" srcId="{49F064A0-6E97-0644-9820-221340AD4D61}" destId="{969B489A-8FC8-E04C-9F36-DF1D9D9225C9}" srcOrd="1" destOrd="0" presId="urn:microsoft.com/office/officeart/2005/8/layout/orgChart1"/>
    <dgm:cxn modelId="{E5254068-EE98-4E6E-8B14-B06162F6E10B}" type="presParOf" srcId="{45EB895F-F286-B44A-A9C1-109041D5CF4C}" destId="{974BBC4C-2A98-6842-B12C-17F71F9DDCEE}" srcOrd="1" destOrd="0" presId="urn:microsoft.com/office/officeart/2005/8/layout/orgChart1"/>
    <dgm:cxn modelId="{8B5329FD-0DB2-425D-8DE6-582945DEE0D8}" type="presParOf" srcId="{45EB895F-F286-B44A-A9C1-109041D5CF4C}" destId="{15491E92-5637-204F-A63A-7A55266A0AA3}" srcOrd="2" destOrd="0" presId="urn:microsoft.com/office/officeart/2005/8/layout/orgChart1"/>
    <dgm:cxn modelId="{3CA11B89-F04C-4AF4-AB2A-16FCA2816453}" type="presParOf" srcId="{3D9D47E7-E0E5-B640-B208-96998582C714}" destId="{2AF91BF5-CC06-E846-BAB6-89DB9B316514}" srcOrd="2" destOrd="0" presId="urn:microsoft.com/office/officeart/2005/8/layout/orgChart1"/>
    <dgm:cxn modelId="{69268D54-D4B8-4A1D-87A1-226BC8B30D05}" type="presParOf" srcId="{3D9D47E7-E0E5-B640-B208-96998582C714}" destId="{34D94BFF-DE60-6B4A-9F4A-0E8E3775B922}" srcOrd="3" destOrd="0" presId="urn:microsoft.com/office/officeart/2005/8/layout/orgChart1"/>
    <dgm:cxn modelId="{95CF6278-32F1-4507-840B-C46B1B7F8977}" type="presParOf" srcId="{34D94BFF-DE60-6B4A-9F4A-0E8E3775B922}" destId="{5F725100-28BA-6545-A30B-A7EE2C0CEB94}" srcOrd="0" destOrd="0" presId="urn:microsoft.com/office/officeart/2005/8/layout/orgChart1"/>
    <dgm:cxn modelId="{721BD0DA-7D03-42C6-9C62-2552BD0F634B}" type="presParOf" srcId="{5F725100-28BA-6545-A30B-A7EE2C0CEB94}" destId="{8389306D-FE06-DB43-BF0C-6F44D56A8623}" srcOrd="0" destOrd="0" presId="urn:microsoft.com/office/officeart/2005/8/layout/orgChart1"/>
    <dgm:cxn modelId="{9F7A1593-5302-4279-ABE4-994B2308711C}" type="presParOf" srcId="{5F725100-28BA-6545-A30B-A7EE2C0CEB94}" destId="{AAD9024E-0A2E-6C40-8422-7D7D8A1327D5}" srcOrd="1" destOrd="0" presId="urn:microsoft.com/office/officeart/2005/8/layout/orgChart1"/>
    <dgm:cxn modelId="{C456005A-878F-4942-B6BF-66B287088C46}" type="presParOf" srcId="{34D94BFF-DE60-6B4A-9F4A-0E8E3775B922}" destId="{0A0B6E1D-119C-6548-92E9-856E18613AC3}" srcOrd="1" destOrd="0" presId="urn:microsoft.com/office/officeart/2005/8/layout/orgChart1"/>
    <dgm:cxn modelId="{D079C8EF-7055-4834-93BF-7F70851745E1}" type="presParOf" srcId="{34D94BFF-DE60-6B4A-9F4A-0E8E3775B922}" destId="{EA480282-5BD3-B84B-91ED-9DF9F9F95C53}" srcOrd="2" destOrd="0" presId="urn:microsoft.com/office/officeart/2005/8/layout/orgChart1"/>
    <dgm:cxn modelId="{16E56EAD-ECED-42D8-AA03-38CAE5B50B72}" type="presParOf" srcId="{1E12B5C9-C96B-834F-97C2-A33B121E71E3}" destId="{8BBD33F1-3556-AD4B-97B2-F848F3396869}" srcOrd="2" destOrd="0" presId="urn:microsoft.com/office/officeart/2005/8/layout/orgChart1"/>
    <dgm:cxn modelId="{04957132-A8EF-42A8-8301-9B7C77B7ADA1}" type="presParOf" srcId="{1FDD8B27-0DAC-E749-8878-A04AA5D37636}" destId="{6D204F48-E568-344F-8D9D-261831FDE875}" srcOrd="2" destOrd="0" presId="urn:microsoft.com/office/officeart/2005/8/layout/orgChart1"/>
    <dgm:cxn modelId="{4F1CE988-1EC8-4CA5-B18B-DF130368E046}" type="presParOf" srcId="{1FDD8B27-0DAC-E749-8878-A04AA5D37636}" destId="{30A7CF79-9812-CA42-A264-6EB70738B9FB}" srcOrd="3" destOrd="0" presId="urn:microsoft.com/office/officeart/2005/8/layout/orgChart1"/>
    <dgm:cxn modelId="{6C0B08DD-0BA1-4042-89AF-0D26C330D354}" type="presParOf" srcId="{30A7CF79-9812-CA42-A264-6EB70738B9FB}" destId="{0B075BCD-35D1-7048-BC0E-951C77BB9C4A}" srcOrd="0" destOrd="0" presId="urn:microsoft.com/office/officeart/2005/8/layout/orgChart1"/>
    <dgm:cxn modelId="{B95AD539-82FC-4C5A-BEE0-CE324684CA56}" type="presParOf" srcId="{0B075BCD-35D1-7048-BC0E-951C77BB9C4A}" destId="{F4971759-0544-A043-9D00-57516D1AA4A4}" srcOrd="0" destOrd="0" presId="urn:microsoft.com/office/officeart/2005/8/layout/orgChart1"/>
    <dgm:cxn modelId="{56DDEDD2-E958-4C4E-9AC1-2EFC5B02FC84}" type="presParOf" srcId="{0B075BCD-35D1-7048-BC0E-951C77BB9C4A}" destId="{9CFEFDF9-3674-094C-9D14-5D1158D988A4}" srcOrd="1" destOrd="0" presId="urn:microsoft.com/office/officeart/2005/8/layout/orgChart1"/>
    <dgm:cxn modelId="{920E3F76-888F-411B-AC19-C1EA1A9BE422}" type="presParOf" srcId="{30A7CF79-9812-CA42-A264-6EB70738B9FB}" destId="{0C5EBA5B-0B19-3641-AF28-04823E89329E}" srcOrd="1" destOrd="0" presId="urn:microsoft.com/office/officeart/2005/8/layout/orgChart1"/>
    <dgm:cxn modelId="{4BB486C4-5191-4310-9237-ECD20670A839}" type="presParOf" srcId="{0C5EBA5B-0B19-3641-AF28-04823E89329E}" destId="{DC373A2C-C6F9-5F42-8350-1E28339AA86D}" srcOrd="0" destOrd="0" presId="urn:microsoft.com/office/officeart/2005/8/layout/orgChart1"/>
    <dgm:cxn modelId="{ED839EB6-66C9-449B-A518-8A02616C0F4C}" type="presParOf" srcId="{0C5EBA5B-0B19-3641-AF28-04823E89329E}" destId="{D992CC3E-109B-E747-B771-4CBCC78664F5}" srcOrd="1" destOrd="0" presId="urn:microsoft.com/office/officeart/2005/8/layout/orgChart1"/>
    <dgm:cxn modelId="{12929FE6-74DC-4E2D-826D-08DE622BE2CD}" type="presParOf" srcId="{D992CC3E-109B-E747-B771-4CBCC78664F5}" destId="{46EA6D2D-2D8B-A04F-BB2A-6F1F607B9F3A}" srcOrd="0" destOrd="0" presId="urn:microsoft.com/office/officeart/2005/8/layout/orgChart1"/>
    <dgm:cxn modelId="{41C947A9-65B2-4980-A300-22DA4B94EE34}" type="presParOf" srcId="{46EA6D2D-2D8B-A04F-BB2A-6F1F607B9F3A}" destId="{5E273EDD-93FA-CE46-B69E-5BEEBCC6A2B9}" srcOrd="0" destOrd="0" presId="urn:microsoft.com/office/officeart/2005/8/layout/orgChart1"/>
    <dgm:cxn modelId="{24C02736-5013-4ACD-915B-C573F673DBF6}" type="presParOf" srcId="{46EA6D2D-2D8B-A04F-BB2A-6F1F607B9F3A}" destId="{61921917-BEE7-434B-A736-C90CFB2AA254}" srcOrd="1" destOrd="0" presId="urn:microsoft.com/office/officeart/2005/8/layout/orgChart1"/>
    <dgm:cxn modelId="{74C5CA07-4FC6-40E8-BA30-719A8EF63120}" type="presParOf" srcId="{D992CC3E-109B-E747-B771-4CBCC78664F5}" destId="{A9A73D9E-DBB8-F34C-A0AB-272250FC7DC2}" srcOrd="1" destOrd="0" presId="urn:microsoft.com/office/officeart/2005/8/layout/orgChart1"/>
    <dgm:cxn modelId="{CECF17C4-274A-471C-B8C0-B10DD9EB79DA}" type="presParOf" srcId="{D992CC3E-109B-E747-B771-4CBCC78664F5}" destId="{20BEC58A-7C03-544B-908D-04C3021D7F4F}" srcOrd="2" destOrd="0" presId="urn:microsoft.com/office/officeart/2005/8/layout/orgChart1"/>
    <dgm:cxn modelId="{C44446B2-C444-4453-8E1C-41A12613C70A}" type="presParOf" srcId="{30A7CF79-9812-CA42-A264-6EB70738B9FB}" destId="{055BDB34-E95C-F646-80DC-7C6CA82FF733}" srcOrd="2" destOrd="0" presId="urn:microsoft.com/office/officeart/2005/8/layout/orgChart1"/>
    <dgm:cxn modelId="{AA38D1A6-C2C0-49E6-9D74-1DEF6B14E019}" type="presParOf" srcId="{1FDD8B27-0DAC-E749-8878-A04AA5D37636}" destId="{B7BD42B1-595D-7749-A3E8-B27BAAA2BC7B}" srcOrd="4" destOrd="0" presId="urn:microsoft.com/office/officeart/2005/8/layout/orgChart1"/>
    <dgm:cxn modelId="{7B94A818-B784-44AF-A3BC-79A539E17FAF}" type="presParOf" srcId="{1FDD8B27-0DAC-E749-8878-A04AA5D37636}" destId="{DB4DB2F7-AD4A-C84B-BA86-C8476AC8523B}" srcOrd="5" destOrd="0" presId="urn:microsoft.com/office/officeart/2005/8/layout/orgChart1"/>
    <dgm:cxn modelId="{17E840C9-E642-428D-8EEC-2FF7E49DC3D9}" type="presParOf" srcId="{DB4DB2F7-AD4A-C84B-BA86-C8476AC8523B}" destId="{C4F25227-CC36-254C-8BD2-646337D36158}" srcOrd="0" destOrd="0" presId="urn:microsoft.com/office/officeart/2005/8/layout/orgChart1"/>
    <dgm:cxn modelId="{025B0485-0432-4BEB-B69C-3B99E03613FE}" type="presParOf" srcId="{C4F25227-CC36-254C-8BD2-646337D36158}" destId="{40D86353-1985-144A-A360-F7771CAE05C4}" srcOrd="0" destOrd="0" presId="urn:microsoft.com/office/officeart/2005/8/layout/orgChart1"/>
    <dgm:cxn modelId="{E5C8F69D-8608-419D-B04C-6AD6DF179EA0}" type="presParOf" srcId="{C4F25227-CC36-254C-8BD2-646337D36158}" destId="{7BCFE294-7EC4-AE4D-B6C0-596E5CDD2773}" srcOrd="1" destOrd="0" presId="urn:microsoft.com/office/officeart/2005/8/layout/orgChart1"/>
    <dgm:cxn modelId="{48AA46A2-1DA1-41A4-B37B-4189C10F7116}" type="presParOf" srcId="{DB4DB2F7-AD4A-C84B-BA86-C8476AC8523B}" destId="{8E0A7998-6479-C64E-97E3-C7F74CD92A59}" srcOrd="1" destOrd="0" presId="urn:microsoft.com/office/officeart/2005/8/layout/orgChart1"/>
    <dgm:cxn modelId="{60CE4063-C4C3-461D-9EB9-0252918D7FB3}" type="presParOf" srcId="{8E0A7998-6479-C64E-97E3-C7F74CD92A59}" destId="{499658C7-0C98-4C40-89CF-9246838759BC}" srcOrd="0" destOrd="0" presId="urn:microsoft.com/office/officeart/2005/8/layout/orgChart1"/>
    <dgm:cxn modelId="{DD4E1D89-791A-4033-B6DE-4C2D8E6AAEFD}" type="presParOf" srcId="{8E0A7998-6479-C64E-97E3-C7F74CD92A59}" destId="{1D9199E9-B369-8344-AB3F-3EBCFF8C2B79}" srcOrd="1" destOrd="0" presId="urn:microsoft.com/office/officeart/2005/8/layout/orgChart1"/>
    <dgm:cxn modelId="{9B891F85-25D7-4317-9A7F-8063A826976F}" type="presParOf" srcId="{1D9199E9-B369-8344-AB3F-3EBCFF8C2B79}" destId="{1B43AF8C-1D7C-F645-8254-7287F0A65509}" srcOrd="0" destOrd="0" presId="urn:microsoft.com/office/officeart/2005/8/layout/orgChart1"/>
    <dgm:cxn modelId="{E6277604-5BD4-4418-9AAA-50DB9D9B68F6}" type="presParOf" srcId="{1B43AF8C-1D7C-F645-8254-7287F0A65509}" destId="{4AEE54EB-272A-F842-B003-B514DA3C2A9B}" srcOrd="0" destOrd="0" presId="urn:microsoft.com/office/officeart/2005/8/layout/orgChart1"/>
    <dgm:cxn modelId="{E69E634C-4C77-460F-902F-19AF3574B2B9}" type="presParOf" srcId="{1B43AF8C-1D7C-F645-8254-7287F0A65509}" destId="{F24BBE38-EE76-0D46-A8F1-729A4B1ED6CB}" srcOrd="1" destOrd="0" presId="urn:microsoft.com/office/officeart/2005/8/layout/orgChart1"/>
    <dgm:cxn modelId="{12B23B55-B9EF-4D3D-A025-B5C8EF4DA18B}" type="presParOf" srcId="{1D9199E9-B369-8344-AB3F-3EBCFF8C2B79}" destId="{75608934-B00E-DC4B-B8C5-B1240188E719}" srcOrd="1" destOrd="0" presId="urn:microsoft.com/office/officeart/2005/8/layout/orgChart1"/>
    <dgm:cxn modelId="{E3220407-ADBE-4395-9FD0-A27717001BBD}" type="presParOf" srcId="{1D9199E9-B369-8344-AB3F-3EBCFF8C2B79}" destId="{24694EE2-D4E7-A24E-B953-02A3461C1514}" srcOrd="2" destOrd="0" presId="urn:microsoft.com/office/officeart/2005/8/layout/orgChart1"/>
    <dgm:cxn modelId="{CDB5B788-65D8-41F3-8DAF-E88B8CF99F68}" type="presParOf" srcId="{DB4DB2F7-AD4A-C84B-BA86-C8476AC8523B}" destId="{827CC0AB-F2A5-6D48-922B-9ADBB79F37BD}" srcOrd="2" destOrd="0" presId="urn:microsoft.com/office/officeart/2005/8/layout/orgChart1"/>
    <dgm:cxn modelId="{C694FA73-C208-4CC6-950D-D3EBD77FB6D0}" type="presParOf" srcId="{1FDD8B27-0DAC-E749-8878-A04AA5D37636}" destId="{9F9788E0-911B-B14C-9A8F-E14A56B8D473}" srcOrd="6" destOrd="0" presId="urn:microsoft.com/office/officeart/2005/8/layout/orgChart1"/>
    <dgm:cxn modelId="{3CB63055-DC2C-4DB2-A64C-A11D5A853217}" type="presParOf" srcId="{1FDD8B27-0DAC-E749-8878-A04AA5D37636}" destId="{2F8D3E9B-56F4-3C4B-A7A4-F01DD7022B9B}" srcOrd="7" destOrd="0" presId="urn:microsoft.com/office/officeart/2005/8/layout/orgChart1"/>
    <dgm:cxn modelId="{F096FB09-C99D-4F35-A48F-287BDA8DB92E}" type="presParOf" srcId="{2F8D3E9B-56F4-3C4B-A7A4-F01DD7022B9B}" destId="{1A9DC280-BC25-284F-8CE3-60F87AAEFD79}" srcOrd="0" destOrd="0" presId="urn:microsoft.com/office/officeart/2005/8/layout/orgChart1"/>
    <dgm:cxn modelId="{3CECF624-C917-4514-BC57-BD67D6070B6A}" type="presParOf" srcId="{1A9DC280-BC25-284F-8CE3-60F87AAEFD79}" destId="{413228A0-EBDD-874A-97CC-8EA4E1B71F7E}" srcOrd="0" destOrd="0" presId="urn:microsoft.com/office/officeart/2005/8/layout/orgChart1"/>
    <dgm:cxn modelId="{DC7630B2-33E0-498A-97F5-8EE34B878C32}" type="presParOf" srcId="{1A9DC280-BC25-284F-8CE3-60F87AAEFD79}" destId="{2A1E7CF3-8999-6743-A881-8F1E587A3D49}" srcOrd="1" destOrd="0" presId="urn:microsoft.com/office/officeart/2005/8/layout/orgChart1"/>
    <dgm:cxn modelId="{1356F37C-92F7-42B5-AE0C-E7714F2924E5}" type="presParOf" srcId="{2F8D3E9B-56F4-3C4B-A7A4-F01DD7022B9B}" destId="{15540FA9-5541-2542-B097-77FEBC8D74E8}" srcOrd="1" destOrd="0" presId="urn:microsoft.com/office/officeart/2005/8/layout/orgChart1"/>
    <dgm:cxn modelId="{CDE9245B-0ED2-4B42-AC09-5123D167194F}" type="presParOf" srcId="{15540FA9-5541-2542-B097-77FEBC8D74E8}" destId="{80A38196-64D3-CF4F-88E0-F94EC69783AE}" srcOrd="0" destOrd="0" presId="urn:microsoft.com/office/officeart/2005/8/layout/orgChart1"/>
    <dgm:cxn modelId="{E54119D3-AD67-4E2D-BE5A-56EA9FC79B49}" type="presParOf" srcId="{15540FA9-5541-2542-B097-77FEBC8D74E8}" destId="{FA058A5E-E81C-6947-9117-095E999B9E58}" srcOrd="1" destOrd="0" presId="urn:microsoft.com/office/officeart/2005/8/layout/orgChart1"/>
    <dgm:cxn modelId="{F17390AD-1219-4D08-A0EC-722321CD91EB}" type="presParOf" srcId="{FA058A5E-E81C-6947-9117-095E999B9E58}" destId="{DFF07657-190A-7541-8BF8-28A224360E32}" srcOrd="0" destOrd="0" presId="urn:microsoft.com/office/officeart/2005/8/layout/orgChart1"/>
    <dgm:cxn modelId="{4C562CC3-229D-48EB-B418-F5865DB813B1}" type="presParOf" srcId="{DFF07657-190A-7541-8BF8-28A224360E32}" destId="{6E48AC5C-BF42-6140-9D39-FED9E482B609}" srcOrd="0" destOrd="0" presId="urn:microsoft.com/office/officeart/2005/8/layout/orgChart1"/>
    <dgm:cxn modelId="{13EF3773-B053-4F27-BA6F-F37F84B54075}" type="presParOf" srcId="{DFF07657-190A-7541-8BF8-28A224360E32}" destId="{B15D9DDE-30C7-C24F-8612-D5F8B55AA77A}" srcOrd="1" destOrd="0" presId="urn:microsoft.com/office/officeart/2005/8/layout/orgChart1"/>
    <dgm:cxn modelId="{EE3D5A5F-55C5-44DB-96EE-05E523E7335D}" type="presParOf" srcId="{FA058A5E-E81C-6947-9117-095E999B9E58}" destId="{C0FDF8E9-05C1-1D45-9546-D72C61696755}" srcOrd="1" destOrd="0" presId="urn:microsoft.com/office/officeart/2005/8/layout/orgChart1"/>
    <dgm:cxn modelId="{D1F75E0A-EA09-4935-9A06-170BCD486BA3}" type="presParOf" srcId="{FA058A5E-E81C-6947-9117-095E999B9E58}" destId="{9C2B258B-BA26-0A41-AEAA-600630011280}" srcOrd="2" destOrd="0" presId="urn:microsoft.com/office/officeart/2005/8/layout/orgChart1"/>
    <dgm:cxn modelId="{8D4559BF-27BC-4D82-A6A2-46064A68E1D7}" type="presParOf" srcId="{2F8D3E9B-56F4-3C4B-A7A4-F01DD7022B9B}" destId="{142BAD75-D71D-AF40-A339-BE63D2BE8996}" srcOrd="2" destOrd="0" presId="urn:microsoft.com/office/officeart/2005/8/layout/orgChart1"/>
    <dgm:cxn modelId="{374A4423-475C-4EE1-AEBC-86E6C278E779}" type="presParOf" srcId="{4AE63630-AA02-8947-A628-FC6758DB1A64}" destId="{AEB6CAA3-3770-C540-8929-CE4B97F546B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38196-64D3-CF4F-88E0-F94EC69783AE}">
      <dsp:nvSpPr>
        <dsp:cNvPr id="0" name=""/>
        <dsp:cNvSpPr/>
      </dsp:nvSpPr>
      <dsp:spPr>
        <a:xfrm>
          <a:off x="4716373" y="2408074"/>
          <a:ext cx="91440" cy="372127"/>
        </a:xfrm>
        <a:custGeom>
          <a:avLst/>
          <a:gdLst/>
          <a:ahLst/>
          <a:cxnLst/>
          <a:rect l="0" t="0" r="0" b="0"/>
          <a:pathLst>
            <a:path>
              <a:moveTo>
                <a:pt x="45720" y="0"/>
              </a:moveTo>
              <a:lnTo>
                <a:pt x="45720" y="372127"/>
              </a:lnTo>
              <a:lnTo>
                <a:pt x="121409" y="372127"/>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9F9788E0-911B-B14C-9A8F-E14A56B8D473}">
      <dsp:nvSpPr>
        <dsp:cNvPr id="0" name=""/>
        <dsp:cNvSpPr/>
      </dsp:nvSpPr>
      <dsp:spPr>
        <a:xfrm>
          <a:off x="4162883" y="1482635"/>
          <a:ext cx="1252976" cy="541849"/>
        </a:xfrm>
        <a:custGeom>
          <a:avLst/>
          <a:gdLst/>
          <a:ahLst/>
          <a:cxnLst/>
          <a:rect l="0" t="0" r="0" b="0"/>
          <a:pathLst>
            <a:path>
              <a:moveTo>
                <a:pt x="0" y="0"/>
              </a:moveTo>
              <a:lnTo>
                <a:pt x="0" y="370236"/>
              </a:lnTo>
              <a:lnTo>
                <a:pt x="1252976" y="370236"/>
              </a:lnTo>
              <a:lnTo>
                <a:pt x="1252976" y="541849"/>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499658C7-0C98-4C40-89CF-9246838759BC}">
      <dsp:nvSpPr>
        <dsp:cNvPr id="0" name=""/>
        <dsp:cNvSpPr/>
      </dsp:nvSpPr>
      <dsp:spPr>
        <a:xfrm>
          <a:off x="2471475" y="2536972"/>
          <a:ext cx="121175" cy="339946"/>
        </a:xfrm>
        <a:custGeom>
          <a:avLst/>
          <a:gdLst/>
          <a:ahLst/>
          <a:cxnLst/>
          <a:rect l="0" t="0" r="0" b="0"/>
          <a:pathLst>
            <a:path>
              <a:moveTo>
                <a:pt x="0" y="0"/>
              </a:moveTo>
              <a:lnTo>
                <a:pt x="0" y="339946"/>
              </a:lnTo>
              <a:lnTo>
                <a:pt x="121175" y="339946"/>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B7BD42B1-595D-7749-A3E8-B27BAAA2BC7B}">
      <dsp:nvSpPr>
        <dsp:cNvPr id="0" name=""/>
        <dsp:cNvSpPr/>
      </dsp:nvSpPr>
      <dsp:spPr>
        <a:xfrm>
          <a:off x="3125241" y="1482635"/>
          <a:ext cx="1037641" cy="538360"/>
        </a:xfrm>
        <a:custGeom>
          <a:avLst/>
          <a:gdLst/>
          <a:ahLst/>
          <a:cxnLst/>
          <a:rect l="0" t="0" r="0" b="0"/>
          <a:pathLst>
            <a:path>
              <a:moveTo>
                <a:pt x="1037641" y="0"/>
              </a:moveTo>
              <a:lnTo>
                <a:pt x="1037641" y="366746"/>
              </a:lnTo>
              <a:lnTo>
                <a:pt x="0" y="366746"/>
              </a:lnTo>
              <a:lnTo>
                <a:pt x="0" y="538360"/>
              </a:lnTo>
            </a:path>
          </a:pathLst>
        </a:custGeom>
        <a:noFill/>
        <a:ln w="2540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C373A2C-C6F9-5F42-8350-1E28339AA86D}">
      <dsp:nvSpPr>
        <dsp:cNvPr id="0" name=""/>
        <dsp:cNvSpPr/>
      </dsp:nvSpPr>
      <dsp:spPr>
        <a:xfrm>
          <a:off x="6923332" y="2436929"/>
          <a:ext cx="142539" cy="323659"/>
        </a:xfrm>
        <a:custGeom>
          <a:avLst/>
          <a:gdLst/>
          <a:ahLst/>
          <a:cxnLst/>
          <a:rect l="0" t="0" r="0" b="0"/>
          <a:pathLst>
            <a:path>
              <a:moveTo>
                <a:pt x="0" y="0"/>
              </a:moveTo>
              <a:lnTo>
                <a:pt x="0" y="323659"/>
              </a:lnTo>
              <a:lnTo>
                <a:pt x="142539" y="323659"/>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6D204F48-E568-344F-8D9D-261831FDE875}">
      <dsp:nvSpPr>
        <dsp:cNvPr id="0" name=""/>
        <dsp:cNvSpPr/>
      </dsp:nvSpPr>
      <dsp:spPr>
        <a:xfrm>
          <a:off x="4162883" y="1482635"/>
          <a:ext cx="3601068" cy="531119"/>
        </a:xfrm>
        <a:custGeom>
          <a:avLst/>
          <a:gdLst/>
          <a:ahLst/>
          <a:cxnLst/>
          <a:rect l="0" t="0" r="0" b="0"/>
          <a:pathLst>
            <a:path>
              <a:moveTo>
                <a:pt x="0" y="0"/>
              </a:moveTo>
              <a:lnTo>
                <a:pt x="0" y="359506"/>
              </a:lnTo>
              <a:lnTo>
                <a:pt x="3601068" y="359506"/>
              </a:lnTo>
              <a:lnTo>
                <a:pt x="3601068" y="531119"/>
              </a:lnTo>
            </a:path>
          </a:pathLst>
        </a:custGeom>
        <a:noFill/>
        <a:ln w="254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2AF91BF5-CC06-E846-BAB6-89DB9B316514}">
      <dsp:nvSpPr>
        <dsp:cNvPr id="0" name=""/>
        <dsp:cNvSpPr/>
      </dsp:nvSpPr>
      <dsp:spPr>
        <a:xfrm>
          <a:off x="197193" y="2493856"/>
          <a:ext cx="185379" cy="1084243"/>
        </a:xfrm>
        <a:custGeom>
          <a:avLst/>
          <a:gdLst/>
          <a:ahLst/>
          <a:cxnLst/>
          <a:rect l="0" t="0" r="0" b="0"/>
          <a:pathLst>
            <a:path>
              <a:moveTo>
                <a:pt x="0" y="0"/>
              </a:moveTo>
              <a:lnTo>
                <a:pt x="0" y="1084243"/>
              </a:lnTo>
              <a:lnTo>
                <a:pt x="185379" y="1084243"/>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F46EF44C-9B52-A44B-8CE7-335C638382C4}">
      <dsp:nvSpPr>
        <dsp:cNvPr id="0" name=""/>
        <dsp:cNvSpPr/>
      </dsp:nvSpPr>
      <dsp:spPr>
        <a:xfrm>
          <a:off x="197193" y="2493856"/>
          <a:ext cx="176324" cy="411917"/>
        </a:xfrm>
        <a:custGeom>
          <a:avLst/>
          <a:gdLst/>
          <a:ahLst/>
          <a:cxnLst/>
          <a:rect l="0" t="0" r="0" b="0"/>
          <a:pathLst>
            <a:path>
              <a:moveTo>
                <a:pt x="0" y="0"/>
              </a:moveTo>
              <a:lnTo>
                <a:pt x="0" y="411917"/>
              </a:lnTo>
              <a:lnTo>
                <a:pt x="176324" y="411917"/>
              </a:lnTo>
            </a:path>
          </a:pathLst>
        </a:custGeom>
        <a:noFill/>
        <a:ln w="222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CBF8AE8C-3AB6-CC46-A0BD-F94C2906014F}">
      <dsp:nvSpPr>
        <dsp:cNvPr id="0" name=""/>
        <dsp:cNvSpPr/>
      </dsp:nvSpPr>
      <dsp:spPr>
        <a:xfrm>
          <a:off x="946769" y="1482635"/>
          <a:ext cx="3216114" cy="530196"/>
        </a:xfrm>
        <a:custGeom>
          <a:avLst/>
          <a:gdLst/>
          <a:ahLst/>
          <a:cxnLst/>
          <a:rect l="0" t="0" r="0" b="0"/>
          <a:pathLst>
            <a:path>
              <a:moveTo>
                <a:pt x="3216114" y="0"/>
              </a:moveTo>
              <a:lnTo>
                <a:pt x="3216114" y="358582"/>
              </a:lnTo>
              <a:lnTo>
                <a:pt x="0" y="358582"/>
              </a:lnTo>
              <a:lnTo>
                <a:pt x="0" y="530196"/>
              </a:lnTo>
            </a:path>
          </a:pathLst>
        </a:custGeom>
        <a:noFill/>
        <a:ln w="2540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7BEED232-BCBA-FF4E-AE44-FEC0E0E3BFA3}">
      <dsp:nvSpPr>
        <dsp:cNvPr id="0" name=""/>
        <dsp:cNvSpPr/>
      </dsp:nvSpPr>
      <dsp:spPr>
        <a:xfrm>
          <a:off x="2292228" y="1126912"/>
          <a:ext cx="3741309" cy="355722"/>
        </a:xfrm>
        <a:prstGeom prst="rect">
          <a:avLst/>
        </a:prstGeom>
        <a:noFill/>
        <a:ln w="28575">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u="sng" kern="1200" dirty="0">
              <a:solidFill>
                <a:schemeClr val="accent1">
                  <a:lumMod val="50000"/>
                </a:schemeClr>
              </a:solidFill>
            </a:rPr>
            <a:t>M.wt Measurement</a:t>
          </a:r>
          <a:r>
            <a:rPr lang="en-US" sz="1400" u="sng" kern="1200" baseline="0" dirty="0">
              <a:solidFill>
                <a:schemeClr val="accent1">
                  <a:lumMod val="50000"/>
                </a:schemeClr>
              </a:solidFill>
            </a:rPr>
            <a:t> Methods</a:t>
          </a:r>
          <a:endParaRPr lang="en-US" sz="1400" u="sng" kern="1200" dirty="0">
            <a:solidFill>
              <a:schemeClr val="accent1">
                <a:lumMod val="50000"/>
              </a:schemeClr>
            </a:solidFill>
          </a:endParaRPr>
        </a:p>
      </dsp:txBody>
      <dsp:txXfrm>
        <a:off x="2292228" y="1126912"/>
        <a:ext cx="3741309" cy="355722"/>
      </dsp:txXfrm>
    </dsp:sp>
    <dsp:sp modelId="{1110C3F4-8199-3343-A45F-26670FC07A8C}">
      <dsp:nvSpPr>
        <dsp:cNvPr id="0" name=""/>
        <dsp:cNvSpPr/>
      </dsp:nvSpPr>
      <dsp:spPr>
        <a:xfrm>
          <a:off x="9799" y="2012831"/>
          <a:ext cx="1873939" cy="481025"/>
        </a:xfrm>
        <a:prstGeom prst="rect">
          <a:avLst/>
        </a:prstGeom>
        <a:solidFill>
          <a:schemeClr val="accent2">
            <a:lumMod val="60000"/>
            <a:lumOff val="4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Number average M.wt</a:t>
          </a:r>
          <a:endParaRPr lang="en-US" sz="1400" i="1" kern="1200" dirty="0">
            <a:solidFill>
              <a:schemeClr val="tx1"/>
            </a:solidFill>
          </a:endParaRPr>
        </a:p>
      </dsp:txBody>
      <dsp:txXfrm>
        <a:off x="9799" y="2012831"/>
        <a:ext cx="1873939" cy="481025"/>
      </dsp:txXfrm>
    </dsp:sp>
    <dsp:sp modelId="{76131640-FF36-6644-A7A8-D4A56FCC3FB6}">
      <dsp:nvSpPr>
        <dsp:cNvPr id="0" name=""/>
        <dsp:cNvSpPr/>
      </dsp:nvSpPr>
      <dsp:spPr>
        <a:xfrm>
          <a:off x="373518" y="2618881"/>
          <a:ext cx="1192846" cy="573786"/>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 END-GROUP ANALYSIS </a:t>
          </a:r>
        </a:p>
      </dsp:txBody>
      <dsp:txXfrm>
        <a:off x="373518" y="2618881"/>
        <a:ext cx="1192846" cy="573786"/>
      </dsp:txXfrm>
    </dsp:sp>
    <dsp:sp modelId="{8389306D-FE06-DB43-BF0C-6F44D56A8623}">
      <dsp:nvSpPr>
        <dsp:cNvPr id="0" name=""/>
        <dsp:cNvSpPr/>
      </dsp:nvSpPr>
      <dsp:spPr>
        <a:xfrm>
          <a:off x="382572" y="3285821"/>
          <a:ext cx="1161416" cy="584557"/>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COLLIGATIVE PROPERTIES </a:t>
          </a:r>
        </a:p>
      </dsp:txBody>
      <dsp:txXfrm>
        <a:off x="382572" y="3285821"/>
        <a:ext cx="1161416" cy="584557"/>
      </dsp:txXfrm>
    </dsp:sp>
    <dsp:sp modelId="{F4971759-0544-A043-9D00-57516D1AA4A4}">
      <dsp:nvSpPr>
        <dsp:cNvPr id="0" name=""/>
        <dsp:cNvSpPr/>
      </dsp:nvSpPr>
      <dsp:spPr>
        <a:xfrm>
          <a:off x="6713177" y="2013755"/>
          <a:ext cx="2101548" cy="423174"/>
        </a:xfrm>
        <a:prstGeom prst="rect">
          <a:avLst/>
        </a:prstGeom>
        <a:solidFill>
          <a:schemeClr val="accent2">
            <a:lumMod val="60000"/>
            <a:lumOff val="4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Viscosity average M.wt</a:t>
          </a:r>
        </a:p>
      </dsp:txBody>
      <dsp:txXfrm>
        <a:off x="6713177" y="2013755"/>
        <a:ext cx="2101548" cy="423174"/>
      </dsp:txXfrm>
    </dsp:sp>
    <dsp:sp modelId="{5E273EDD-93FA-CE46-B69E-5BEEBCC6A2B9}">
      <dsp:nvSpPr>
        <dsp:cNvPr id="0" name=""/>
        <dsp:cNvSpPr/>
      </dsp:nvSpPr>
      <dsp:spPr>
        <a:xfrm>
          <a:off x="7065872" y="2514450"/>
          <a:ext cx="1353819" cy="492278"/>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tx1"/>
              </a:solidFill>
            </a:rPr>
            <a:t>Viscometry</a:t>
          </a:r>
          <a:endParaRPr lang="en-US" sz="1400" kern="1200" dirty="0">
            <a:solidFill>
              <a:schemeClr val="tx1"/>
            </a:solidFill>
          </a:endParaRPr>
        </a:p>
      </dsp:txBody>
      <dsp:txXfrm>
        <a:off x="7065872" y="2514450"/>
        <a:ext cx="1353819" cy="492278"/>
      </dsp:txXfrm>
    </dsp:sp>
    <dsp:sp modelId="{40D86353-1985-144A-A360-F7771CAE05C4}">
      <dsp:nvSpPr>
        <dsp:cNvPr id="0" name=""/>
        <dsp:cNvSpPr/>
      </dsp:nvSpPr>
      <dsp:spPr>
        <a:xfrm>
          <a:off x="2308033" y="2020995"/>
          <a:ext cx="1634416" cy="515977"/>
        </a:xfrm>
        <a:prstGeom prst="rect">
          <a:avLst/>
        </a:prstGeom>
        <a:solidFill>
          <a:schemeClr val="accent2">
            <a:lumMod val="60000"/>
            <a:lumOff val="4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Weight average M.wt</a:t>
          </a:r>
          <a:endParaRPr lang="en-US" sz="1400" kern="1200" dirty="0"/>
        </a:p>
      </dsp:txBody>
      <dsp:txXfrm>
        <a:off x="2308033" y="2020995"/>
        <a:ext cx="1634416" cy="515977"/>
      </dsp:txXfrm>
    </dsp:sp>
    <dsp:sp modelId="{4AEE54EB-272A-F842-B003-B514DA3C2A9B}">
      <dsp:nvSpPr>
        <dsp:cNvPr id="0" name=""/>
        <dsp:cNvSpPr/>
      </dsp:nvSpPr>
      <dsp:spPr>
        <a:xfrm>
          <a:off x="2592650" y="2630779"/>
          <a:ext cx="1586429" cy="492278"/>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Light Scattering </a:t>
          </a:r>
        </a:p>
      </dsp:txBody>
      <dsp:txXfrm>
        <a:off x="2592650" y="2630779"/>
        <a:ext cx="1586429" cy="492278"/>
      </dsp:txXfrm>
    </dsp:sp>
    <dsp:sp modelId="{413228A0-EBDD-874A-97CC-8EA4E1B71F7E}">
      <dsp:nvSpPr>
        <dsp:cNvPr id="0" name=""/>
        <dsp:cNvSpPr/>
      </dsp:nvSpPr>
      <dsp:spPr>
        <a:xfrm>
          <a:off x="4598651" y="2024485"/>
          <a:ext cx="1634416" cy="383589"/>
        </a:xfrm>
        <a:prstGeom prst="rect">
          <a:avLst/>
        </a:prstGeom>
        <a:solidFill>
          <a:schemeClr val="accent2">
            <a:lumMod val="60000"/>
            <a:lumOff val="40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Z-average M.wt</a:t>
          </a:r>
          <a:endParaRPr lang="en-US" sz="1400" kern="1200" dirty="0"/>
        </a:p>
      </dsp:txBody>
      <dsp:txXfrm>
        <a:off x="4598651" y="2024485"/>
        <a:ext cx="1634416" cy="383589"/>
      </dsp:txXfrm>
    </dsp:sp>
    <dsp:sp modelId="{6E48AC5C-BF42-6140-9D39-FED9E482B609}">
      <dsp:nvSpPr>
        <dsp:cNvPr id="0" name=""/>
        <dsp:cNvSpPr/>
      </dsp:nvSpPr>
      <dsp:spPr>
        <a:xfrm>
          <a:off x="4837783" y="2534063"/>
          <a:ext cx="1970207" cy="492278"/>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Ultracentrifugation </a:t>
          </a:r>
        </a:p>
      </dsp:txBody>
      <dsp:txXfrm>
        <a:off x="4837783" y="2534063"/>
        <a:ext cx="1970207" cy="49227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79400A-175C-447A-A6A2-46202A9B8FFC}" type="datetimeFigureOut">
              <a:rPr lang="en-US" smtClean="0"/>
              <a:t>12/3/2023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98D60F-47C2-444D-AFFF-F91880D1084F}" type="slidenum">
              <a:rPr lang="en-US" smtClean="0"/>
              <a:t>‹#›</a:t>
            </a:fld>
            <a:endParaRPr lang="en-US"/>
          </a:p>
        </p:txBody>
      </p:sp>
    </p:spTree>
    <p:extLst>
      <p:ext uri="{BB962C8B-B14F-4D97-AF65-F5344CB8AC3E}">
        <p14:creationId xmlns:p14="http://schemas.microsoft.com/office/powerpoint/2010/main" val="2459881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2F4E-FC48-4504-A328-1D3E4764DA06}" type="slidenum">
              <a:rPr lang="en-US" smtClean="0"/>
              <a:t>3</a:t>
            </a:fld>
            <a:endParaRPr lang="en-US"/>
          </a:p>
        </p:txBody>
      </p:sp>
    </p:spTree>
    <p:extLst>
      <p:ext uri="{BB962C8B-B14F-4D97-AF65-F5344CB8AC3E}">
        <p14:creationId xmlns:p14="http://schemas.microsoft.com/office/powerpoint/2010/main" val="189523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B043B0-EAA5-4922-83A8-9C69B230367C}" type="slidenum">
              <a:rPr lang="en-US"/>
              <a:pPr/>
              <a:t>12</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a:t>Isotactic and Syndiotactic forms are more crystalline in nature and are stronger and more resistant to solvents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74</a:t>
            </a:fld>
            <a:endParaRPr lang="en-US"/>
          </a:p>
        </p:txBody>
      </p:sp>
    </p:spTree>
    <p:extLst>
      <p:ext uri="{BB962C8B-B14F-4D97-AF65-F5344CB8AC3E}">
        <p14:creationId xmlns:p14="http://schemas.microsoft.com/office/powerpoint/2010/main" val="481226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75</a:t>
            </a:fld>
            <a:endParaRPr lang="en-US"/>
          </a:p>
        </p:txBody>
      </p:sp>
    </p:spTree>
    <p:extLst>
      <p:ext uri="{BB962C8B-B14F-4D97-AF65-F5344CB8AC3E}">
        <p14:creationId xmlns:p14="http://schemas.microsoft.com/office/powerpoint/2010/main" val="627512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76</a:t>
            </a:fld>
            <a:endParaRPr lang="en-US"/>
          </a:p>
        </p:txBody>
      </p:sp>
    </p:spTree>
    <p:extLst>
      <p:ext uri="{BB962C8B-B14F-4D97-AF65-F5344CB8AC3E}">
        <p14:creationId xmlns:p14="http://schemas.microsoft.com/office/powerpoint/2010/main" val="150357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77</a:t>
            </a:fld>
            <a:endParaRPr lang="en-US"/>
          </a:p>
        </p:txBody>
      </p:sp>
    </p:spTree>
    <p:extLst>
      <p:ext uri="{BB962C8B-B14F-4D97-AF65-F5344CB8AC3E}">
        <p14:creationId xmlns:p14="http://schemas.microsoft.com/office/powerpoint/2010/main" val="53943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78</a:t>
            </a:fld>
            <a:endParaRPr lang="en-US"/>
          </a:p>
        </p:txBody>
      </p:sp>
    </p:spTree>
    <p:extLst>
      <p:ext uri="{BB962C8B-B14F-4D97-AF65-F5344CB8AC3E}">
        <p14:creationId xmlns:p14="http://schemas.microsoft.com/office/powerpoint/2010/main" val="1705313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080F23-2FA7-F74B-AE7F-956F7428AE75}" type="slidenum">
              <a:rPr lang="en-US" smtClean="0"/>
              <a:t>79</a:t>
            </a:fld>
            <a:endParaRPr lang="en-US"/>
          </a:p>
        </p:txBody>
      </p:sp>
    </p:spTree>
    <p:extLst>
      <p:ext uri="{BB962C8B-B14F-4D97-AF65-F5344CB8AC3E}">
        <p14:creationId xmlns:p14="http://schemas.microsoft.com/office/powerpoint/2010/main" val="37411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1463" y="0"/>
            <a:ext cx="7450137" cy="1219200"/>
          </a:xfrm>
        </p:spPr>
        <p:txBody>
          <a:bodyPr/>
          <a:lstStyle/>
          <a:p>
            <a:r>
              <a:rPr lang="en-US"/>
              <a:t>Click to edit Master title style</a:t>
            </a:r>
          </a:p>
        </p:txBody>
      </p:sp>
      <p:sp>
        <p:nvSpPr>
          <p:cNvPr id="3" name="Text Placeholder 2"/>
          <p:cNvSpPr>
            <a:spLocks noGrp="1"/>
          </p:cNvSpPr>
          <p:nvPr>
            <p:ph type="body" sz="half" idx="1"/>
          </p:nvPr>
        </p:nvSpPr>
        <p:spPr>
          <a:xfrm>
            <a:off x="631825" y="1479550"/>
            <a:ext cx="3970338" cy="4768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54563" y="1479550"/>
            <a:ext cx="3971925" cy="4768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48061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Plastic" TargetMode="External"/><Relationship Id="rId7" Type="http://schemas.openxmlformats.org/officeDocument/2006/relationships/hyperlink" Target="https://en.wikipedia.org/wiki/Casting" TargetMode="External"/><Relationship Id="rId2" Type="http://schemas.openxmlformats.org/officeDocument/2006/relationships/hyperlink" Target="https://en.wikipedia.org/wiki/Manufacturing" TargetMode="External"/><Relationship Id="rId1" Type="http://schemas.openxmlformats.org/officeDocument/2006/relationships/slideLayout" Target="../slideLayouts/slideLayout2.xml"/><Relationship Id="rId6" Type="http://schemas.openxmlformats.org/officeDocument/2006/relationships/hyperlink" Target="https://en.wikipedia.org/wiki/Ceramic" TargetMode="External"/><Relationship Id="rId5" Type="http://schemas.openxmlformats.org/officeDocument/2006/relationships/hyperlink" Target="https://en.wikipedia.org/wiki/Metal" TargetMode="External"/><Relationship Id="rId4" Type="http://schemas.openxmlformats.org/officeDocument/2006/relationships/hyperlink" Target="https://en.wikipedia.org/wiki/Glas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4.bin"/><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5.bin"/><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7.wmf"/><Relationship Id="rId4" Type="http://schemas.openxmlformats.org/officeDocument/2006/relationships/oleObject" Target="../embeddings/oleObject7.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Corn_starch" TargetMode="External"/><Relationship Id="rId13" Type="http://schemas.openxmlformats.org/officeDocument/2006/relationships/hyperlink" Target="https://en.wikipedia.org/wiki/3D_printing" TargetMode="External"/><Relationship Id="rId3" Type="http://schemas.openxmlformats.org/officeDocument/2006/relationships/hyperlink" Target="https://en.wikipedia.org/wiki/Polyester" TargetMode="External"/><Relationship Id="rId7" Type="http://schemas.openxmlformats.org/officeDocument/2006/relationships/hyperlink" Target="https://en.wikipedia.org/wiki/Renewable_resource" TargetMode="External"/><Relationship Id="rId12" Type="http://schemas.openxmlformats.org/officeDocument/2006/relationships/hyperlink" Target="https://en.wikipedia.org/wiki/Bioplastic" TargetMode="External"/><Relationship Id="rId2" Type="http://schemas.openxmlformats.org/officeDocument/2006/relationships/hyperlink" Target="https://en.wikipedia.org/wiki/Thermoplastic" TargetMode="External"/><Relationship Id="rId1" Type="http://schemas.openxmlformats.org/officeDocument/2006/relationships/slideLayout" Target="../slideLayouts/slideLayout12.xml"/><Relationship Id="rId6" Type="http://schemas.openxmlformats.org/officeDocument/2006/relationships/hyperlink" Target="https://en.wikipedia.org/wiki/Lactide" TargetMode="External"/><Relationship Id="rId11" Type="http://schemas.openxmlformats.org/officeDocument/2006/relationships/hyperlink" Target="https://en.wikipedia.org/wiki/Beet_pulp" TargetMode="External"/><Relationship Id="rId5" Type="http://schemas.openxmlformats.org/officeDocument/2006/relationships/hyperlink" Target="https://en.wikipedia.org/wiki/Lactic_acid" TargetMode="External"/><Relationship Id="rId10" Type="http://schemas.openxmlformats.org/officeDocument/2006/relationships/hyperlink" Target="https://en.wikipedia.org/wiki/Sugarcane" TargetMode="External"/><Relationship Id="rId4" Type="http://schemas.openxmlformats.org/officeDocument/2006/relationships/hyperlink" Target="https://en.wikipedia.org/wiki/Condensation_reaction" TargetMode="External"/><Relationship Id="rId9" Type="http://schemas.openxmlformats.org/officeDocument/2006/relationships/hyperlink" Target="https://en.wikipedia.org/wiki/Cassava"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Fiber" TargetMode="External"/><Relationship Id="rId13" Type="http://schemas.openxmlformats.org/officeDocument/2006/relationships/hyperlink" Target="https://en.wikipedia.org/wiki/Extrusion" TargetMode="External"/><Relationship Id="rId18" Type="http://schemas.openxmlformats.org/officeDocument/2006/relationships/hyperlink" Target="https://en.wikipedia.org/wiki/Dichloromethane" TargetMode="External"/><Relationship Id="rId3" Type="http://schemas.openxmlformats.org/officeDocument/2006/relationships/hyperlink" Target="https://en.wikipedia.org/wiki/Melting_point" TargetMode="External"/><Relationship Id="rId7" Type="http://schemas.openxmlformats.org/officeDocument/2006/relationships/hyperlink" Target="https://en.wikipedia.org/wiki/Nanoparticle" TargetMode="External"/><Relationship Id="rId12" Type="http://schemas.openxmlformats.org/officeDocument/2006/relationships/hyperlink" Target="https://en.wikipedia.org/wiki/Injection_moulding" TargetMode="External"/><Relationship Id="rId17" Type="http://schemas.openxmlformats.org/officeDocument/2006/relationships/hyperlink" Target="https://en.wikipedia.org/wiki/Plastic_welding#Solvent_welding" TargetMode="External"/><Relationship Id="rId2" Type="http://schemas.openxmlformats.org/officeDocument/2006/relationships/hyperlink" Target="https://en.wikipedia.org/wiki/Glass_transition" TargetMode="External"/><Relationship Id="rId16" Type="http://schemas.openxmlformats.org/officeDocument/2006/relationships/hyperlink" Target="https://en.wikipedia.org/wiki/Dioxane" TargetMode="External"/><Relationship Id="rId1" Type="http://schemas.openxmlformats.org/officeDocument/2006/relationships/slideLayout" Target="../slideLayouts/slideLayout12.xml"/><Relationship Id="rId6" Type="http://schemas.openxmlformats.org/officeDocument/2006/relationships/hyperlink" Target="https://en.wikipedia.org/wiki/Nucleation" TargetMode="External"/><Relationship Id="rId11" Type="http://schemas.openxmlformats.org/officeDocument/2006/relationships/hyperlink" Target="https://en.wikipedia.org/wiki/RepRap" TargetMode="External"/><Relationship Id="rId5" Type="http://schemas.openxmlformats.org/officeDocument/2006/relationships/hyperlink" Target="https://en.wikipedia.org/wiki/Annealing_(metallurgy)" TargetMode="External"/><Relationship Id="rId15" Type="http://schemas.openxmlformats.org/officeDocument/2006/relationships/hyperlink" Target="https://en.wikipedia.org/wiki/Tetrahydrofuran" TargetMode="External"/><Relationship Id="rId10" Type="http://schemas.openxmlformats.org/officeDocument/2006/relationships/hyperlink" Target="https://en.wikipedia.org/wiki/3D_printing" TargetMode="External"/><Relationship Id="rId19" Type="http://schemas.openxmlformats.org/officeDocument/2006/relationships/hyperlink" Target="https://en.wikipedia.org/wiki/Acetone" TargetMode="External"/><Relationship Id="rId4" Type="http://schemas.openxmlformats.org/officeDocument/2006/relationships/hyperlink" Target="https://en.wikipedia.org/wiki/Young's_modulus" TargetMode="External"/><Relationship Id="rId9" Type="http://schemas.openxmlformats.org/officeDocument/2006/relationships/hyperlink" Target="https://en.wikipedia.org/wiki/Fused_filament_fabrication" TargetMode="External"/><Relationship Id="rId14" Type="http://schemas.openxmlformats.org/officeDocument/2006/relationships/hyperlink" Target="https://en.wikipedia.org/wiki/Benzene"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en.wikipedia.org/wiki/Diapers" TargetMode="External"/><Relationship Id="rId3" Type="http://schemas.openxmlformats.org/officeDocument/2006/relationships/hyperlink" Target="https://en.wikipedia.org/wiki/Cutlery#Disposable_cutlery" TargetMode="External"/><Relationship Id="rId7" Type="http://schemas.openxmlformats.org/officeDocument/2006/relationships/hyperlink" Target="https://en.wikipedia.org/wiki/Awning" TargetMode="External"/><Relationship Id="rId2" Type="http://schemas.openxmlformats.org/officeDocument/2006/relationships/hyperlink" Target="https://en.wikipedia.org/wiki/Disposable_tableware" TargetMode="External"/><Relationship Id="rId1" Type="http://schemas.openxmlformats.org/officeDocument/2006/relationships/slideLayout" Target="../slideLayouts/slideLayout12.xml"/><Relationship Id="rId6" Type="http://schemas.openxmlformats.org/officeDocument/2006/relationships/hyperlink" Target="https://en.wikipedia.org/wiki/Upholstery" TargetMode="External"/><Relationship Id="rId5" Type="http://schemas.openxmlformats.org/officeDocument/2006/relationships/hyperlink" Target="https://en.wikipedia.org/wiki/Nonwoven_fabric" TargetMode="External"/><Relationship Id="rId4" Type="http://schemas.openxmlformats.org/officeDocument/2006/relationships/hyperlink" Target="https://en.wikipedia.org/wiki/Shrink_tunnel" TargetMode="External"/><Relationship Id="rId9" Type="http://schemas.openxmlformats.org/officeDocument/2006/relationships/hyperlink" Target="https://en.wikipedia.org/wiki/Acrylonitrile_butadiene_styrene"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Lipoatrophy" TargetMode="External"/><Relationship Id="rId2" Type="http://schemas.openxmlformats.org/officeDocument/2006/relationships/hyperlink" Target="https://en.wikipedia.org/wiki/Sculptra" TargetMode="External"/><Relationship Id="rId1" Type="http://schemas.openxmlformats.org/officeDocument/2006/relationships/slideLayout" Target="../slideLayouts/slideLayout12.xml"/><Relationship Id="rId4" Type="http://schemas.openxmlformats.org/officeDocument/2006/relationships/hyperlink" Target="https://en.wikipedia.org/wiki/Transforming_growth_factor_beta"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en.wikipedia.org/wiki/Pronase" TargetMode="External"/><Relationship Id="rId3" Type="http://schemas.openxmlformats.org/officeDocument/2006/relationships/hyperlink" Target="https://en.wikipedia.org/wiki/Plasticulture" TargetMode="External"/><Relationship Id="rId7" Type="http://schemas.openxmlformats.org/officeDocument/2006/relationships/hyperlink" Target="https://en.wikipedia.org/w/index.php?title=PLA_depolymerase&amp;action=edit&amp;redlink=1" TargetMode="External"/><Relationship Id="rId2" Type="http://schemas.openxmlformats.org/officeDocument/2006/relationships/hyperlink" Target="https://en.wikipedia.org/wiki/Polylactic_acid#cite_note-42" TargetMode="External"/><Relationship Id="rId1" Type="http://schemas.openxmlformats.org/officeDocument/2006/relationships/slideLayout" Target="../slideLayouts/slideLayout12.xml"/><Relationship Id="rId6" Type="http://schemas.openxmlformats.org/officeDocument/2006/relationships/hyperlink" Target="https://en.wikipedia.org/wiki/Saccharothrix_coeruleoviolacea" TargetMode="External"/><Relationship Id="rId5" Type="http://schemas.openxmlformats.org/officeDocument/2006/relationships/hyperlink" Target="https://en.wikipedia.org/wiki/Amycolatopsis" TargetMode="External"/><Relationship Id="rId10" Type="http://schemas.openxmlformats.org/officeDocument/2006/relationships/hyperlink" Target="https://en.wikipedia.org/w/index.php?title=Tritirachium_album&amp;action=edit&amp;redlink=1" TargetMode="External"/><Relationship Id="rId4" Type="http://schemas.openxmlformats.org/officeDocument/2006/relationships/hyperlink" Target="https://en.wikipedia.org/wiki/Methyl_lactate" TargetMode="External"/><Relationship Id="rId9" Type="http://schemas.openxmlformats.org/officeDocument/2006/relationships/hyperlink" Target="https://en.wikipedia.org/wiki/Proteinase_K"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en.wikipedia.org/wiki/Plastic#Incineration_of_plastics" TargetMode="External"/><Relationship Id="rId7" Type="http://schemas.openxmlformats.org/officeDocument/2006/relationships/hyperlink" Target="https://en.wikipedia.org/wiki/Dioxins_and_dioxin-like_compounds" TargetMode="External"/><Relationship Id="rId2" Type="http://schemas.openxmlformats.org/officeDocument/2006/relationships/hyperlink" Target="https://en.wikipedia.org/wiki/Resin_identification_code" TargetMode="External"/><Relationship Id="rId1" Type="http://schemas.openxmlformats.org/officeDocument/2006/relationships/slideLayout" Target="../slideLayouts/slideLayout12.xml"/><Relationship Id="rId6" Type="http://schemas.openxmlformats.org/officeDocument/2006/relationships/hyperlink" Target="https://en.wikipedia.org/wiki/Hydrogen" TargetMode="External"/><Relationship Id="rId5" Type="http://schemas.openxmlformats.org/officeDocument/2006/relationships/hyperlink" Target="https://en.wikipedia.org/wiki/Oxygen" TargetMode="External"/><Relationship Id="rId4" Type="http://schemas.openxmlformats.org/officeDocument/2006/relationships/hyperlink" Target="https://en.wikipedia.org/wiki/Carbo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oleObject" Target="../embeddings/oleObject9.bin"/><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Organometallic_chemistry" TargetMode="External"/><Relationship Id="rId7" Type="http://schemas.openxmlformats.org/officeDocument/2006/relationships/hyperlink" Target="https://en.wikipedia.org/wiki/Metal-organic_framework" TargetMode="External"/><Relationship Id="rId2" Type="http://schemas.openxmlformats.org/officeDocument/2006/relationships/hyperlink" Target="https://en.wikipedia.org/wiki/Inorganic_polymer" TargetMode="External"/><Relationship Id="rId1" Type="http://schemas.openxmlformats.org/officeDocument/2006/relationships/slideLayout" Target="../slideLayouts/slideLayout2.xml"/><Relationship Id="rId6" Type="http://schemas.openxmlformats.org/officeDocument/2006/relationships/hyperlink" Target="https://en.wikipedia.org/wiki/Coordination_complex" TargetMode="External"/><Relationship Id="rId5" Type="http://schemas.openxmlformats.org/officeDocument/2006/relationships/hyperlink" Target="https://en.wikipedia.org/wiki/Ligands" TargetMode="External"/><Relationship Id="rId4" Type="http://schemas.openxmlformats.org/officeDocument/2006/relationships/hyperlink" Target="https://en.wikipedia.org/wiki/Polyme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Inorganic_chemistry" TargetMode="External"/><Relationship Id="rId7" Type="http://schemas.openxmlformats.org/officeDocument/2006/relationships/hyperlink" Target="https://en.wikipedia.org/wiki/Dimensionality" TargetMode="External"/><Relationship Id="rId2" Type="http://schemas.openxmlformats.org/officeDocument/2006/relationships/hyperlink" Target="https://en.wikipedia.org/wiki/Organic_chemistry" TargetMode="External"/><Relationship Id="rId1" Type="http://schemas.openxmlformats.org/officeDocument/2006/relationships/slideLayout" Target="../slideLayouts/slideLayout2.xml"/><Relationship Id="rId6" Type="http://schemas.openxmlformats.org/officeDocument/2006/relationships/hyperlink" Target="https://en.wikipedia.org/wiki/Electrochemistry" TargetMode="External"/><Relationship Id="rId5" Type="http://schemas.openxmlformats.org/officeDocument/2006/relationships/hyperlink" Target="https://en.wikipedia.org/wiki/Materials_science" TargetMode="External"/><Relationship Id="rId4" Type="http://schemas.openxmlformats.org/officeDocument/2006/relationships/hyperlink" Target="https://en.wikipedia.org/wiki/Biochemist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Lone_pair" TargetMode="External"/><Relationship Id="rId7" Type="http://schemas.openxmlformats.org/officeDocument/2006/relationships/hyperlink" Target="https://en.wikipedia.org/wiki/Lewis_acids_and_bases" TargetMode="External"/><Relationship Id="rId2" Type="http://schemas.openxmlformats.org/officeDocument/2006/relationships/hyperlink" Target="https://en.wikipedia.org/wiki/Ligand" TargetMode="External"/><Relationship Id="rId1" Type="http://schemas.openxmlformats.org/officeDocument/2006/relationships/slideLayout" Target="../slideLayouts/slideLayout2.xml"/><Relationship Id="rId6" Type="http://schemas.openxmlformats.org/officeDocument/2006/relationships/hyperlink" Target="https://en.wikipedia.org/wiki/Coordination_complex" TargetMode="External"/><Relationship Id="rId5" Type="http://schemas.openxmlformats.org/officeDocument/2006/relationships/hyperlink" Target="https://en.wikipedia.org/wiki/Cation" TargetMode="External"/><Relationship Id="rId4" Type="http://schemas.openxmlformats.org/officeDocument/2006/relationships/hyperlink" Target="https://en.wikipedia.org/wiki/Electron"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ChangeArrowheads="1"/>
          </p:cNvSpPr>
          <p:nvPr>
            <p:ph type="ctrTitle"/>
          </p:nvPr>
        </p:nvSpPr>
        <p:spPr bwMode="auto">
          <a:xfrm>
            <a:off x="533400" y="2286000"/>
            <a:ext cx="8382000" cy="1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lvl1pPr algn="l" rtl="0" fontAlgn="base">
              <a:lnSpc>
                <a:spcPct val="150000"/>
              </a:lnSpc>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000">
                <a:solidFill>
                  <a:schemeClr val="tx2"/>
                </a:solidFill>
                <a:latin typeface="Arial Black" pitchFamily="34" charset="0"/>
              </a:defRPr>
            </a:lvl2pPr>
            <a:lvl3pPr algn="l" rtl="0" fontAlgn="base">
              <a:spcBef>
                <a:spcPct val="0"/>
              </a:spcBef>
              <a:spcAft>
                <a:spcPct val="0"/>
              </a:spcAft>
              <a:defRPr sz="4000">
                <a:solidFill>
                  <a:schemeClr val="tx2"/>
                </a:solidFill>
                <a:latin typeface="Arial Black" pitchFamily="34" charset="0"/>
              </a:defRPr>
            </a:lvl3pPr>
            <a:lvl4pPr algn="l" rtl="0" fontAlgn="base">
              <a:spcBef>
                <a:spcPct val="0"/>
              </a:spcBef>
              <a:spcAft>
                <a:spcPct val="0"/>
              </a:spcAft>
              <a:defRPr sz="4000">
                <a:solidFill>
                  <a:schemeClr val="tx2"/>
                </a:solidFill>
                <a:latin typeface="Arial Black" pitchFamily="34" charset="0"/>
              </a:defRPr>
            </a:lvl4pPr>
            <a:lvl5pPr algn="l" rtl="0" fontAlgn="base">
              <a:spcBef>
                <a:spcPct val="0"/>
              </a:spcBef>
              <a:spcAft>
                <a:spcPct val="0"/>
              </a:spcAft>
              <a:defRPr sz="4000">
                <a:solidFill>
                  <a:schemeClr val="tx2"/>
                </a:solidFill>
                <a:latin typeface="Arial Black" pitchFamily="34" charset="0"/>
              </a:defRPr>
            </a:lvl5pPr>
            <a:lvl6pPr marL="457200" algn="l" rtl="0" fontAlgn="base">
              <a:spcBef>
                <a:spcPct val="0"/>
              </a:spcBef>
              <a:spcAft>
                <a:spcPct val="0"/>
              </a:spcAft>
              <a:defRPr sz="4000">
                <a:solidFill>
                  <a:schemeClr val="tx2"/>
                </a:solidFill>
                <a:latin typeface="Arial Black" pitchFamily="34" charset="0"/>
              </a:defRPr>
            </a:lvl6pPr>
            <a:lvl7pPr marL="914400" algn="l" rtl="0" fontAlgn="base">
              <a:spcBef>
                <a:spcPct val="0"/>
              </a:spcBef>
              <a:spcAft>
                <a:spcPct val="0"/>
              </a:spcAft>
              <a:defRPr sz="4000">
                <a:solidFill>
                  <a:schemeClr val="tx2"/>
                </a:solidFill>
                <a:latin typeface="Arial Black" pitchFamily="34" charset="0"/>
              </a:defRPr>
            </a:lvl7pPr>
            <a:lvl8pPr marL="1371600" algn="l" rtl="0" fontAlgn="base">
              <a:spcBef>
                <a:spcPct val="0"/>
              </a:spcBef>
              <a:spcAft>
                <a:spcPct val="0"/>
              </a:spcAft>
              <a:defRPr sz="4000">
                <a:solidFill>
                  <a:schemeClr val="tx2"/>
                </a:solidFill>
                <a:latin typeface="Arial Black" pitchFamily="34" charset="0"/>
              </a:defRPr>
            </a:lvl8pPr>
            <a:lvl9pPr marL="1828800" algn="l" rtl="0" fontAlgn="base">
              <a:spcBef>
                <a:spcPct val="0"/>
              </a:spcBef>
              <a:spcAft>
                <a:spcPct val="0"/>
              </a:spcAft>
              <a:defRPr sz="4000">
                <a:solidFill>
                  <a:schemeClr val="tx2"/>
                </a:solidFill>
                <a:latin typeface="Arial Black" pitchFamily="34" charset="0"/>
              </a:defRPr>
            </a:lvl9pPr>
          </a:lstStyle>
          <a:p>
            <a:pPr algn="ctr"/>
            <a:r>
              <a:rPr lang="en-US" sz="6000" b="1" dirty="0">
                <a:solidFill>
                  <a:srgbClr val="FF0066"/>
                </a:solidFill>
                <a:latin typeface="Lucida Calligraphy" pitchFamily="66" charset="0"/>
              </a:rPr>
              <a:t>POLYMERS</a:t>
            </a:r>
          </a:p>
        </p:txBody>
      </p:sp>
    </p:spTree>
    <p:extLst>
      <p:ext uri="{BB962C8B-B14F-4D97-AF65-F5344CB8AC3E}">
        <p14:creationId xmlns:p14="http://schemas.microsoft.com/office/powerpoint/2010/main" val="750547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lidesharecdn.com/polymers-30sept-20141-141102051019-conversion-gate01/95/polymers-7-638.jpg?cb=1414926687"/>
          <p:cNvPicPr>
            <a:picLocks noChangeAspect="1" noChangeArrowheads="1"/>
          </p:cNvPicPr>
          <p:nvPr/>
        </p:nvPicPr>
        <p:blipFill rotWithShape="1">
          <a:blip r:embed="rId2">
            <a:extLst>
              <a:ext uri="{28A0092B-C50C-407E-A947-70E740481C1C}">
                <a14:useLocalDpi xmlns:a14="http://schemas.microsoft.com/office/drawing/2010/main" val="0"/>
              </a:ext>
            </a:extLst>
          </a:blip>
          <a:srcRect l="4752" t="33671" r="11046"/>
          <a:stretch/>
        </p:blipFill>
        <p:spPr bwMode="auto">
          <a:xfrm>
            <a:off x="533400" y="1143000"/>
            <a:ext cx="7988204"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36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990599"/>
            <a:ext cx="6002126" cy="4495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2416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838200" y="381000"/>
            <a:ext cx="7772400" cy="6172200"/>
          </a:xfrm>
        </p:spPr>
        <p:txBody>
          <a:bodyPr>
            <a:normAutofit lnSpcReduction="10000"/>
          </a:bodyPr>
          <a:lstStyle/>
          <a:p>
            <a:pPr>
              <a:lnSpc>
                <a:spcPct val="90000"/>
              </a:lnSpc>
            </a:pPr>
            <a:r>
              <a:rPr lang="en-US" sz="2400" b="1" i="1" dirty="0">
                <a:solidFill>
                  <a:schemeClr val="accent6">
                    <a:lumMod val="75000"/>
                  </a:schemeClr>
                </a:solidFill>
              </a:rPr>
              <a:t>Depending on </a:t>
            </a:r>
            <a:r>
              <a:rPr lang="en-US" sz="2400" b="1" i="1" dirty="0" err="1">
                <a:solidFill>
                  <a:schemeClr val="accent6">
                    <a:lumMod val="75000"/>
                  </a:schemeClr>
                </a:solidFill>
              </a:rPr>
              <a:t>tacticity</a:t>
            </a:r>
            <a:r>
              <a:rPr lang="en-US" sz="2400" b="1" i="1" dirty="0">
                <a:solidFill>
                  <a:schemeClr val="accent6">
                    <a:lumMod val="75000"/>
                  </a:schemeClr>
                </a:solidFill>
              </a:rPr>
              <a:t>:</a:t>
            </a:r>
          </a:p>
          <a:p>
            <a:pPr>
              <a:lnSpc>
                <a:spcPct val="90000"/>
              </a:lnSpc>
            </a:pPr>
            <a:r>
              <a:rPr lang="en-US" sz="2400" dirty="0"/>
              <a:t>Isotactic – similar groups on same side of chain</a:t>
            </a:r>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r>
              <a:rPr lang="en-US" sz="2400" dirty="0" err="1"/>
              <a:t>Syndiotactic</a:t>
            </a:r>
            <a:r>
              <a:rPr lang="en-US" sz="2400" dirty="0"/>
              <a:t> – two groups alternate</a:t>
            </a:r>
          </a:p>
          <a:p>
            <a:pPr>
              <a:lnSpc>
                <a:spcPct val="90000"/>
              </a:lnSpc>
            </a:pPr>
            <a:endParaRPr lang="en-US" sz="2800" dirty="0"/>
          </a:p>
          <a:p>
            <a:pPr>
              <a:lnSpc>
                <a:spcPct val="90000"/>
              </a:lnSpc>
              <a:buFont typeface="Wingdings" pitchFamily="2" charset="2"/>
              <a:buNone/>
            </a:pPr>
            <a:endParaRPr lang="en-US" sz="2800" dirty="0"/>
          </a:p>
          <a:p>
            <a:pPr>
              <a:lnSpc>
                <a:spcPct val="90000"/>
              </a:lnSpc>
            </a:pPr>
            <a:endParaRPr lang="en-US" sz="2800" dirty="0"/>
          </a:p>
          <a:p>
            <a:pPr>
              <a:lnSpc>
                <a:spcPct val="90000"/>
              </a:lnSpc>
            </a:pPr>
            <a:r>
              <a:rPr lang="en-US" sz="2400" dirty="0" err="1"/>
              <a:t>Atatactic</a:t>
            </a:r>
            <a:r>
              <a:rPr lang="en-US" sz="2400" dirty="0"/>
              <a:t> – displays no regular pattern</a:t>
            </a:r>
          </a:p>
          <a:p>
            <a:pPr lvl="1">
              <a:lnSpc>
                <a:spcPct val="90000"/>
              </a:lnSpc>
              <a:buFont typeface="Wingdings" pitchFamily="2" charset="2"/>
              <a:buChar char="v"/>
            </a:pPr>
            <a:endParaRPr lang="en-US" sz="2400" dirty="0"/>
          </a:p>
          <a:p>
            <a:pPr lvl="1">
              <a:lnSpc>
                <a:spcPct val="90000"/>
              </a:lnSpc>
              <a:buFont typeface="Wingdings" pitchFamily="2" charset="2"/>
              <a:buChar char="v"/>
            </a:pPr>
            <a:endParaRPr lang="en-US" sz="2400" dirty="0"/>
          </a:p>
          <a:p>
            <a:pPr lvl="1">
              <a:lnSpc>
                <a:spcPct val="90000"/>
              </a:lnSpc>
              <a:buFont typeface="Wingdings" pitchFamily="2" charset="2"/>
              <a:buNone/>
            </a:pPr>
            <a:endParaRPr lang="en-US" sz="2400" dirty="0"/>
          </a:p>
          <a:p>
            <a:pPr lvl="1">
              <a:lnSpc>
                <a:spcPct val="90000"/>
              </a:lnSpc>
              <a:buFont typeface="Wingdings" pitchFamily="2" charset="2"/>
              <a:buChar char="v"/>
            </a:pPr>
            <a:endParaRPr lang="en-US" sz="2400" dirty="0"/>
          </a:p>
          <a:p>
            <a:pPr lvl="1">
              <a:lnSpc>
                <a:spcPct val="90000"/>
              </a:lnSpc>
              <a:buFont typeface="Wingdings" pitchFamily="2" charset="2"/>
              <a:buChar char="v"/>
            </a:pPr>
            <a:r>
              <a:rPr lang="en-US" sz="2000" dirty="0"/>
              <a:t>Every other carbon in the chain is a </a:t>
            </a:r>
            <a:r>
              <a:rPr lang="en-US" sz="2000" dirty="0" err="1"/>
              <a:t>steriocenter</a:t>
            </a:r>
            <a:endParaRPr lang="en-US" sz="2000" dirty="0"/>
          </a:p>
        </p:txBody>
      </p:sp>
      <p:graphicFrame>
        <p:nvGraphicFramePr>
          <p:cNvPr id="13316" name="Object 4"/>
          <p:cNvGraphicFramePr>
            <a:graphicFrameLocks noChangeAspect="1"/>
          </p:cNvGraphicFramePr>
          <p:nvPr>
            <p:extLst>
              <p:ext uri="{D42A27DB-BD31-4B8C-83A1-F6EECF244321}">
                <p14:modId xmlns:p14="http://schemas.microsoft.com/office/powerpoint/2010/main" val="3000566976"/>
              </p:ext>
            </p:extLst>
          </p:nvPr>
        </p:nvGraphicFramePr>
        <p:xfrm>
          <a:off x="1066800" y="1219200"/>
          <a:ext cx="6061075" cy="1116013"/>
        </p:xfrm>
        <a:graphic>
          <a:graphicData uri="http://schemas.openxmlformats.org/presentationml/2006/ole">
            <mc:AlternateContent xmlns:mc="http://schemas.openxmlformats.org/markup-compatibility/2006">
              <mc:Choice xmlns:v="urn:schemas-microsoft-com:vml" Requires="v">
                <p:oleObj name="Visio" r:id="rId3" imgW="8299440" imgH="1526760" progId="Visio.Drawing.11">
                  <p:embed/>
                </p:oleObj>
              </mc:Choice>
              <mc:Fallback>
                <p:oleObj name="Visio" r:id="rId3" imgW="8299440" imgH="15267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19200"/>
                        <a:ext cx="6061075"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7" name="Object 5"/>
          <p:cNvGraphicFramePr>
            <a:graphicFrameLocks noChangeAspect="1"/>
          </p:cNvGraphicFramePr>
          <p:nvPr>
            <p:extLst>
              <p:ext uri="{D42A27DB-BD31-4B8C-83A1-F6EECF244321}">
                <p14:modId xmlns:p14="http://schemas.microsoft.com/office/powerpoint/2010/main" val="108131924"/>
              </p:ext>
            </p:extLst>
          </p:nvPr>
        </p:nvGraphicFramePr>
        <p:xfrm>
          <a:off x="1066800" y="2760662"/>
          <a:ext cx="5951538" cy="1125538"/>
        </p:xfrm>
        <a:graphic>
          <a:graphicData uri="http://schemas.openxmlformats.org/presentationml/2006/ole">
            <mc:AlternateContent xmlns:mc="http://schemas.openxmlformats.org/markup-compatibility/2006">
              <mc:Choice xmlns:v="urn:schemas-microsoft-com:vml" Requires="v">
                <p:oleObj name="Visio" r:id="rId5" imgW="8180280" imgH="1545480" progId="Visio.Drawing.11">
                  <p:embed/>
                </p:oleObj>
              </mc:Choice>
              <mc:Fallback>
                <p:oleObj name="Visio" r:id="rId5" imgW="8180280" imgH="154548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760662"/>
                        <a:ext cx="5951538"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8" name="Object 6"/>
          <p:cNvGraphicFramePr>
            <a:graphicFrameLocks noChangeAspect="1"/>
          </p:cNvGraphicFramePr>
          <p:nvPr>
            <p:extLst>
              <p:ext uri="{D42A27DB-BD31-4B8C-83A1-F6EECF244321}">
                <p14:modId xmlns:p14="http://schemas.microsoft.com/office/powerpoint/2010/main" val="2929442478"/>
              </p:ext>
            </p:extLst>
          </p:nvPr>
        </p:nvGraphicFramePr>
        <p:xfrm>
          <a:off x="1219200" y="4495800"/>
          <a:ext cx="5713413" cy="1079500"/>
        </p:xfrm>
        <a:graphic>
          <a:graphicData uri="http://schemas.openxmlformats.org/presentationml/2006/ole">
            <mc:AlternateContent xmlns:mc="http://schemas.openxmlformats.org/markup-compatibility/2006">
              <mc:Choice xmlns:v="urn:schemas-microsoft-com:vml" Requires="v">
                <p:oleObj name="Visio" r:id="rId7" imgW="8180280" imgH="1545480" progId="Visio.Drawing.11">
                  <p:embed/>
                </p:oleObj>
              </mc:Choice>
              <mc:Fallback>
                <p:oleObj name="Visio" r:id="rId7" imgW="8180280" imgH="154548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4495800"/>
                        <a:ext cx="571341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2801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498080" cy="533400"/>
          </a:xfrm>
        </p:spPr>
        <p:txBody>
          <a:bodyPr>
            <a:noAutofit/>
          </a:bodyPr>
          <a:lstStyle/>
          <a:p>
            <a:r>
              <a:rPr lang="en-US" sz="3600" dirty="0"/>
              <a:t>Classification based Polymerization</a:t>
            </a:r>
          </a:p>
        </p:txBody>
      </p:sp>
      <p:sp>
        <p:nvSpPr>
          <p:cNvPr id="3" name="Content Placeholder 2"/>
          <p:cNvSpPr>
            <a:spLocks noGrp="1"/>
          </p:cNvSpPr>
          <p:nvPr>
            <p:ph idx="1"/>
          </p:nvPr>
        </p:nvSpPr>
        <p:spPr>
          <a:xfrm>
            <a:off x="762000" y="990600"/>
            <a:ext cx="7866888" cy="5562600"/>
          </a:xfrm>
        </p:spPr>
        <p:txBody>
          <a:bodyPr/>
          <a:lstStyle/>
          <a:p>
            <a:pPr algn="just"/>
            <a:r>
              <a:rPr lang="en-US" sz="2000" b="1" dirty="0"/>
              <a:t>Addition Polymerization: </a:t>
            </a:r>
            <a:r>
              <a:rPr lang="en-US" sz="2000" dirty="0"/>
              <a:t>A polymer formed by direct repeated addition of monomers is called addition polymerization. In this types of polymers monomers are unsaturated compounds or derivatives of alkenes.</a:t>
            </a:r>
          </a:p>
          <a:p>
            <a:pPr algn="just"/>
            <a:endParaRPr lang="en-US" sz="2400" dirty="0"/>
          </a:p>
          <a:p>
            <a:endParaRPr lang="en-US" sz="2400" dirty="0"/>
          </a:p>
          <a:p>
            <a:endParaRPr lang="en-US" sz="2400" dirty="0"/>
          </a:p>
          <a:p>
            <a:pPr algn="just"/>
            <a:r>
              <a:rPr lang="en-US" sz="2000" b="1" dirty="0"/>
              <a:t>Condensation Polymerization: </a:t>
            </a:r>
            <a:r>
              <a:rPr lang="en-US" sz="2000" dirty="0"/>
              <a:t>Condensation polymerization involves condensation of two different  monomers which are normally bi functional group. During the process there is loss of small molecule such as water </a:t>
            </a:r>
          </a:p>
          <a:p>
            <a:endParaRPr lang="en-US" sz="24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62201"/>
            <a:ext cx="7391400" cy="1215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09" y="4953000"/>
            <a:ext cx="7620000" cy="167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64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lstStyle/>
          <a:p>
            <a:r>
              <a:rPr lang="en-US" dirty="0">
                <a:solidFill>
                  <a:srgbClr val="0070C0"/>
                </a:solidFill>
              </a:rPr>
              <a:t>Effect of Branching on Properties </a:t>
            </a:r>
            <a:r>
              <a:rPr lang="en-US" dirty="0"/>
              <a:t>•Thermoplastic polymers always possess linear or branched structures, or a mixture of the two </a:t>
            </a:r>
          </a:p>
          <a:p>
            <a:r>
              <a:rPr lang="en-US" dirty="0"/>
              <a:t>•Branches increase entanglement among the molecules, which makes the polymer: Stronger in the solid state. More viscous at a given temperature in the plastic or liquid state</a:t>
            </a:r>
          </a:p>
        </p:txBody>
      </p:sp>
    </p:spTree>
    <p:extLst>
      <p:ext uri="{BB962C8B-B14F-4D97-AF65-F5344CB8AC3E}">
        <p14:creationId xmlns:p14="http://schemas.microsoft.com/office/powerpoint/2010/main" val="3872658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525963"/>
          </a:xfrm>
        </p:spPr>
        <p:txBody>
          <a:bodyPr>
            <a:normAutofit fontScale="92500" lnSpcReduction="10000"/>
          </a:bodyPr>
          <a:lstStyle/>
          <a:p>
            <a:r>
              <a:rPr lang="en-US" dirty="0">
                <a:solidFill>
                  <a:srgbClr val="0070C0"/>
                </a:solidFill>
              </a:rPr>
              <a:t>Effect of Cross-Linking on Properties </a:t>
            </a:r>
          </a:p>
          <a:p>
            <a:r>
              <a:rPr lang="en-US" dirty="0"/>
              <a:t>•Thermosets possess a high degree of cross-linking, while elastomers possess a low degree of cross-linking </a:t>
            </a:r>
          </a:p>
          <a:p>
            <a:r>
              <a:rPr lang="en-US" dirty="0"/>
              <a:t>•Thermosets are hard and brittle, while elastomers are elastic and resilient </a:t>
            </a:r>
          </a:p>
          <a:p>
            <a:r>
              <a:rPr lang="en-US" dirty="0"/>
              <a:t>•Cross-linking causes the polymer to become chemically set The reaction cannot be reversed The polymer structure is permanently changed; if heated, it degrades or burns rather than melt</a:t>
            </a:r>
          </a:p>
        </p:txBody>
      </p:sp>
    </p:spTree>
    <p:extLst>
      <p:ext uri="{BB962C8B-B14F-4D97-AF65-F5344CB8AC3E}">
        <p14:creationId xmlns:p14="http://schemas.microsoft.com/office/powerpoint/2010/main" val="3847622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solidFill>
                  <a:schemeClr val="tx2">
                    <a:lumMod val="60000"/>
                    <a:lumOff val="40000"/>
                  </a:schemeClr>
                </a:solidFill>
              </a:rPr>
              <a:t>Mechanical Properties of Thermoplastics </a:t>
            </a:r>
          </a:p>
          <a:p>
            <a:r>
              <a:rPr lang="en-US" dirty="0"/>
              <a:t>•Low modulus of elasticity (stiffness) E is two or three orders of magnitude lower than metals and ceramics</a:t>
            </a:r>
          </a:p>
          <a:p>
            <a:r>
              <a:rPr lang="en-US" dirty="0"/>
              <a:t> •Low tensile strength TS is about 10% of the metal </a:t>
            </a:r>
          </a:p>
          <a:p>
            <a:r>
              <a:rPr lang="en-US" dirty="0"/>
              <a:t>•Much lower hardness than metals or ceramics </a:t>
            </a:r>
          </a:p>
          <a:p>
            <a:r>
              <a:rPr lang="en-US" dirty="0"/>
              <a:t>•Greater ductility on average Tremendous range of values, from 1% elongation for polystyrene to 500% or more for polypropylene</a:t>
            </a:r>
          </a:p>
        </p:txBody>
      </p:sp>
    </p:spTree>
    <p:extLst>
      <p:ext uri="{BB962C8B-B14F-4D97-AF65-F5344CB8AC3E}">
        <p14:creationId xmlns:p14="http://schemas.microsoft.com/office/powerpoint/2010/main" val="1886773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12837"/>
            <a:ext cx="8229600" cy="4525963"/>
          </a:xfrm>
        </p:spPr>
        <p:txBody>
          <a:bodyPr>
            <a:normAutofit fontScale="77500" lnSpcReduction="20000"/>
          </a:bodyPr>
          <a:lstStyle/>
          <a:p>
            <a:r>
              <a:rPr lang="en-US" b="1" dirty="0">
                <a:solidFill>
                  <a:schemeClr val="tx2">
                    <a:lumMod val="60000"/>
                    <a:lumOff val="40000"/>
                  </a:schemeClr>
                </a:solidFill>
              </a:rPr>
              <a:t>Physical Properties of Thermoplastics</a:t>
            </a:r>
            <a:r>
              <a:rPr lang="en-US" dirty="0">
                <a:solidFill>
                  <a:schemeClr val="tx2">
                    <a:lumMod val="60000"/>
                    <a:lumOff val="40000"/>
                  </a:schemeClr>
                </a:solidFill>
              </a:rPr>
              <a:t> </a:t>
            </a:r>
          </a:p>
          <a:p>
            <a:r>
              <a:rPr lang="en-US" dirty="0"/>
              <a:t>•Lower densities than metals or ceramics Typical specific gravity for polymers are 1.2 Ceramics specific gravity = 2.5 Metals specific gravity = 7.0 </a:t>
            </a:r>
          </a:p>
          <a:p>
            <a:r>
              <a:rPr lang="en-US" dirty="0"/>
              <a:t>•Much higher coefficient of thermal expansion Roughly five times the value for metals and 10 times the value for ceramics </a:t>
            </a:r>
          </a:p>
          <a:p>
            <a:r>
              <a:rPr lang="en-US" dirty="0"/>
              <a:t>•Much lower melting temperatures </a:t>
            </a:r>
          </a:p>
          <a:p>
            <a:r>
              <a:rPr lang="en-US" dirty="0"/>
              <a:t>•Specific heats two to four times those of metals and ceramics </a:t>
            </a:r>
          </a:p>
          <a:p>
            <a:r>
              <a:rPr lang="en-US" dirty="0"/>
              <a:t>•Thermal conductivities about three orders of magnitude lower than those of metals </a:t>
            </a:r>
          </a:p>
          <a:p>
            <a:r>
              <a:rPr lang="en-US" dirty="0"/>
              <a:t>•Insulating electrical properties</a:t>
            </a:r>
          </a:p>
        </p:txBody>
      </p:sp>
    </p:spTree>
    <p:extLst>
      <p:ext uri="{BB962C8B-B14F-4D97-AF65-F5344CB8AC3E}">
        <p14:creationId xmlns:p14="http://schemas.microsoft.com/office/powerpoint/2010/main" val="2911195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solidFill>
                  <a:srgbClr val="FF0000"/>
                </a:solidFill>
              </a:rPr>
              <a:t>General Properties and Characteristics of Thermosets </a:t>
            </a:r>
          </a:p>
          <a:p>
            <a:r>
              <a:rPr lang="en-US" dirty="0"/>
              <a:t>•Rigid - modulus of elasticity is two to three times greater than TP </a:t>
            </a:r>
          </a:p>
          <a:p>
            <a:r>
              <a:rPr lang="en-US" dirty="0"/>
              <a:t>•Brittle, virtually no ductility </a:t>
            </a:r>
          </a:p>
          <a:p>
            <a:r>
              <a:rPr lang="en-US" dirty="0"/>
              <a:t>•Less soluble than TP in common solvents </a:t>
            </a:r>
          </a:p>
          <a:p>
            <a:r>
              <a:rPr lang="en-US" dirty="0"/>
              <a:t>•Capable of higher service temperatures than TP </a:t>
            </a:r>
          </a:p>
          <a:p>
            <a:r>
              <a:rPr lang="en-US" dirty="0"/>
              <a:t>•Cannot be </a:t>
            </a:r>
            <a:r>
              <a:rPr lang="en-US" dirty="0" err="1"/>
              <a:t>remelted</a:t>
            </a:r>
            <a:r>
              <a:rPr lang="en-US" dirty="0"/>
              <a:t> - instead they degrade or burn</a:t>
            </a:r>
          </a:p>
        </p:txBody>
      </p:sp>
    </p:spTree>
    <p:extLst>
      <p:ext uri="{BB962C8B-B14F-4D97-AF65-F5344CB8AC3E}">
        <p14:creationId xmlns:p14="http://schemas.microsoft.com/office/powerpoint/2010/main" val="385150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300" b="18855"/>
          <a:stretch/>
        </p:blipFill>
        <p:spPr bwMode="auto">
          <a:xfrm>
            <a:off x="762000" y="1234440"/>
            <a:ext cx="7669291" cy="425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882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67862"/>
            <a:ext cx="5143500" cy="28089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476071"/>
            <a:ext cx="4572000" cy="1200329"/>
          </a:xfrm>
          <a:prstGeom prst="rect">
            <a:avLst/>
          </a:prstGeom>
        </p:spPr>
        <p:txBody>
          <a:bodyPr>
            <a:spAutoFit/>
          </a:bodyPr>
          <a:lstStyle/>
          <a:p>
            <a:r>
              <a:rPr lang="en-US" sz="2400" b="1" dirty="0">
                <a:latin typeface="Matura MT Script Capitals" pitchFamily="66" charset="0"/>
              </a:rPr>
              <a:t>Carbon-based compounds</a:t>
            </a:r>
            <a:br>
              <a:rPr lang="en-US" sz="2400" b="1" dirty="0">
                <a:latin typeface="Matura MT Script Capitals" pitchFamily="66" charset="0"/>
              </a:rPr>
            </a:br>
            <a:r>
              <a:rPr lang="en-US" sz="2400" b="1" i="1" u="sng" dirty="0">
                <a:solidFill>
                  <a:srgbClr val="FF6600"/>
                </a:solidFill>
                <a:latin typeface="Colonna MT" pitchFamily="82" charset="0"/>
                <a:cs typeface="Times New Roman" pitchFamily="18" charset="0"/>
              </a:rPr>
              <a:t>Polymers</a:t>
            </a:r>
            <a:r>
              <a:rPr lang="en-US" sz="2400" b="1" i="1" dirty="0">
                <a:latin typeface="Colonna MT" pitchFamily="82" charset="0"/>
                <a:cs typeface="Times New Roman" pitchFamily="18" charset="0"/>
              </a:rPr>
              <a:t> ARE CHAINS OF </a:t>
            </a:r>
            <a:r>
              <a:rPr lang="en-US" sz="2400" b="1" i="1" u="sng" dirty="0">
                <a:solidFill>
                  <a:srgbClr val="FF6600"/>
                </a:solidFill>
                <a:latin typeface="Colonna MT" pitchFamily="82" charset="0"/>
                <a:cs typeface="Times New Roman" pitchFamily="18" charset="0"/>
              </a:rPr>
              <a:t>Monomers</a:t>
            </a:r>
            <a:r>
              <a:rPr lang="en-US" sz="2400" b="1" i="1" dirty="0">
                <a:latin typeface="Colonna MT" pitchFamily="82" charset="0"/>
                <a:cs typeface="Times New Roman" pitchFamily="18" charset="0"/>
              </a:rPr>
              <a:t> joined together.</a:t>
            </a:r>
            <a:endParaRPr lang="en-US" sz="2400" dirty="0"/>
          </a:p>
        </p:txBody>
      </p:sp>
      <p:sp>
        <p:nvSpPr>
          <p:cNvPr id="5" name="Content Placeholder 2"/>
          <p:cNvSpPr>
            <a:spLocks noGrp="1"/>
          </p:cNvSpPr>
          <p:nvPr>
            <p:ph idx="1"/>
          </p:nvPr>
        </p:nvSpPr>
        <p:spPr>
          <a:xfrm>
            <a:off x="3733800" y="1790700"/>
            <a:ext cx="5105400" cy="4533900"/>
          </a:xfrm>
        </p:spPr>
        <p:txBody>
          <a:bodyPr>
            <a:normAutofit fontScale="77500" lnSpcReduction="20000"/>
          </a:bodyPr>
          <a:lstStyle/>
          <a:p>
            <a:pPr algn="just"/>
            <a:r>
              <a:rPr lang="en-US" sz="2400" dirty="0"/>
              <a:t>A polymer is a macromolecule with high molecular mass ranging from 5000 to one million, which are formed by combination of one or more low molecular weight compound/ s. The unit substance from which polymer is obtained is called monomer.</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t>The process by which polymers are obtained is called polymerization</a:t>
            </a:r>
          </a:p>
          <a:p>
            <a:pPr algn="just"/>
            <a:r>
              <a:rPr lang="en-US" sz="2400" dirty="0"/>
              <a:t>For e.g. polyethylene is obtained by repeating  ethylene unit as a result of polymerization.</a:t>
            </a:r>
          </a:p>
        </p:txBody>
      </p:sp>
    </p:spTree>
    <p:extLst>
      <p:ext uri="{BB962C8B-B14F-4D97-AF65-F5344CB8AC3E}">
        <p14:creationId xmlns:p14="http://schemas.microsoft.com/office/powerpoint/2010/main" val="732429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07" t="21273" r="4107" b="4906"/>
          <a:stretch/>
        </p:blipFill>
        <p:spPr bwMode="auto">
          <a:xfrm>
            <a:off x="457200" y="990600"/>
            <a:ext cx="643597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381000"/>
            <a:ext cx="6888232" cy="523220"/>
          </a:xfrm>
          <a:prstGeom prst="rect">
            <a:avLst/>
          </a:prstGeom>
          <a:noFill/>
        </p:spPr>
        <p:txBody>
          <a:bodyPr wrap="none" rtlCol="0">
            <a:spAutoFit/>
          </a:bodyPr>
          <a:lstStyle/>
          <a:p>
            <a:r>
              <a:rPr lang="en-US" sz="2800" b="1" dirty="0"/>
              <a:t>Why are polymers/ plastics extensively used-</a:t>
            </a:r>
          </a:p>
        </p:txBody>
      </p:sp>
      <p:pic>
        <p:nvPicPr>
          <p:cNvPr id="307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357" t="24948" r="6869" b="37526"/>
          <a:stretch/>
        </p:blipFill>
        <p:spPr bwMode="auto">
          <a:xfrm>
            <a:off x="2989139" y="4876801"/>
            <a:ext cx="6002461"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124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09" t="26618" r="6112" b="24614"/>
          <a:stretch/>
        </p:blipFill>
        <p:spPr bwMode="auto">
          <a:xfrm>
            <a:off x="990600" y="838200"/>
            <a:ext cx="7575116"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566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953000"/>
          </a:xfrm>
        </p:spPr>
        <p:txBody>
          <a:bodyPr>
            <a:noAutofit/>
          </a:bodyPr>
          <a:lstStyle/>
          <a:p>
            <a:r>
              <a:rPr lang="en-US" sz="1800" b="1" i="1" dirty="0">
                <a:solidFill>
                  <a:srgbClr val="FF0000"/>
                </a:solidFill>
              </a:rPr>
              <a:t>Compounding of polymer</a:t>
            </a:r>
          </a:p>
          <a:p>
            <a:r>
              <a:rPr lang="en-US" altLang="en-US" sz="1800" dirty="0"/>
              <a:t>Polymer and Additives</a:t>
            </a:r>
          </a:p>
          <a:p>
            <a:pPr>
              <a:buFont typeface="Wingdings" pitchFamily="2" charset="2"/>
              <a:buChar char="Ø"/>
            </a:pPr>
            <a:r>
              <a:rPr lang="en-US" altLang="en-US" sz="1800" dirty="0"/>
              <a:t>Usually, polymers are mixed with added ingredients (serve a variety of purposes)</a:t>
            </a:r>
            <a:r>
              <a:rPr lang="en-US" sz="1800" dirty="0"/>
              <a:t> •Properties of a polymer can often be beneficially changed by combining it with additives </a:t>
            </a:r>
          </a:p>
          <a:p>
            <a:pPr>
              <a:buFont typeface="Wingdings" pitchFamily="2" charset="2"/>
              <a:buChar char="Ø"/>
            </a:pPr>
            <a:endParaRPr lang="en-US" altLang="en-US" sz="1800" dirty="0"/>
          </a:p>
          <a:p>
            <a:pPr>
              <a:buFont typeface="Wingdings" pitchFamily="2" charset="2"/>
              <a:buChar char="Ø"/>
            </a:pPr>
            <a:r>
              <a:rPr lang="en-US" altLang="en-US" sz="1800" dirty="0"/>
              <a:t> 2 types of additives</a:t>
            </a:r>
          </a:p>
          <a:p>
            <a:pPr lvl="1">
              <a:buFont typeface="Wingdings" pitchFamily="2" charset="2"/>
              <a:buChar char="Ø"/>
            </a:pPr>
            <a:r>
              <a:rPr lang="en-US" altLang="en-US" sz="1800" dirty="0"/>
              <a:t>Modifying additives</a:t>
            </a:r>
          </a:p>
          <a:p>
            <a:pPr lvl="1">
              <a:buFont typeface="Wingdings" pitchFamily="2" charset="2"/>
              <a:buChar char="Ø"/>
            </a:pPr>
            <a:r>
              <a:rPr lang="en-US" altLang="en-US" sz="1800" dirty="0"/>
              <a:t>Protective additives</a:t>
            </a:r>
          </a:p>
          <a:p>
            <a:r>
              <a:rPr lang="en-US" sz="1800" dirty="0">
                <a:solidFill>
                  <a:schemeClr val="accent6">
                    <a:lumMod val="75000"/>
                  </a:schemeClr>
                </a:solidFill>
              </a:rPr>
              <a:t>Fillers</a:t>
            </a:r>
          </a:p>
          <a:p>
            <a:pPr lvl="1"/>
            <a:r>
              <a:rPr lang="en-US" altLang="en-US" sz="1800" dirty="0"/>
              <a:t>Reinforcing fillers- to toughen polymers. e.g. carbon black added to rubber; improvement in abrasion resistance</a:t>
            </a:r>
          </a:p>
          <a:p>
            <a:pPr lvl="1"/>
            <a:r>
              <a:rPr lang="en-US" altLang="en-US" sz="1800" dirty="0"/>
              <a:t>Non-reinforcing fillers- are in powder, added to cheapen the mix (usually these additives do not enhance the properties). e.g. calcium carbonate.</a:t>
            </a:r>
          </a:p>
          <a:p>
            <a:pPr marL="342900" lvl="1" indent="-342900">
              <a:buFont typeface="Arial" pitchFamily="34" charset="0"/>
              <a:buChar char="•"/>
            </a:pPr>
            <a:r>
              <a:rPr lang="en-US" altLang="en-US" sz="1800" dirty="0">
                <a:solidFill>
                  <a:srgbClr val="FF0000"/>
                </a:solidFill>
              </a:rPr>
              <a:t>Plasticizer</a:t>
            </a:r>
            <a:r>
              <a:rPr lang="en-US" altLang="en-US" sz="1800" dirty="0"/>
              <a:t>- usually non-volatile liquids, desired to increase the flexibility. e.g. flexible plasticized PVC, </a:t>
            </a:r>
            <a:r>
              <a:rPr lang="en-US" altLang="en-US" sz="1800" dirty="0" err="1"/>
              <a:t>eg</a:t>
            </a:r>
            <a:r>
              <a:rPr lang="en-US" altLang="en-US" sz="1800" dirty="0"/>
              <a:t>. </a:t>
            </a:r>
            <a:r>
              <a:rPr lang="en-US" altLang="en-US" sz="1800" dirty="0" err="1"/>
              <a:t>Tricresyl</a:t>
            </a:r>
            <a:r>
              <a:rPr lang="en-US" altLang="en-US" sz="1800" dirty="0"/>
              <a:t> phosphate, </a:t>
            </a:r>
            <a:r>
              <a:rPr lang="en-US" altLang="en-US" sz="1800" dirty="0" err="1"/>
              <a:t>triphenyl</a:t>
            </a:r>
            <a:r>
              <a:rPr lang="en-US" altLang="en-US" sz="1800" dirty="0"/>
              <a:t> phosphate, etc.</a:t>
            </a:r>
          </a:p>
          <a:p>
            <a:r>
              <a:rPr lang="en-US" sz="1800" dirty="0">
                <a:solidFill>
                  <a:schemeClr val="accent6">
                    <a:lumMod val="75000"/>
                  </a:schemeClr>
                </a:solidFill>
              </a:rPr>
              <a:t>Binders- </a:t>
            </a:r>
            <a:r>
              <a:rPr lang="en-US" sz="1800" dirty="0"/>
              <a:t>Hold the constituents together. </a:t>
            </a:r>
            <a:r>
              <a:rPr lang="en-US" sz="1800" dirty="0" err="1"/>
              <a:t>Eg</a:t>
            </a:r>
            <a:r>
              <a:rPr lang="en-US" sz="1800" dirty="0"/>
              <a:t>. Cellulose derivatives. Influence properties of plastics</a:t>
            </a:r>
            <a:r>
              <a:rPr lang="en-US" sz="1800" dirty="0">
                <a:solidFill>
                  <a:schemeClr val="accent6">
                    <a:lumMod val="75000"/>
                  </a:schemeClr>
                </a:solidFill>
              </a:rPr>
              <a:t>.</a:t>
            </a:r>
            <a:endParaRPr lang="en-US" sz="1800" dirty="0"/>
          </a:p>
        </p:txBody>
      </p:sp>
    </p:spTree>
    <p:extLst>
      <p:ext uri="{BB962C8B-B14F-4D97-AF65-F5344CB8AC3E}">
        <p14:creationId xmlns:p14="http://schemas.microsoft.com/office/powerpoint/2010/main" val="1172064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normAutofit fontScale="62500" lnSpcReduction="20000"/>
          </a:bodyPr>
          <a:lstStyle/>
          <a:p>
            <a:r>
              <a:rPr lang="en-US" dirty="0">
                <a:solidFill>
                  <a:schemeClr val="accent5">
                    <a:lumMod val="75000"/>
                  </a:schemeClr>
                </a:solidFill>
              </a:rPr>
              <a:t>Types of Additives by Function </a:t>
            </a:r>
          </a:p>
          <a:p>
            <a:r>
              <a:rPr lang="en-US" dirty="0"/>
              <a:t>•Resin- main constituent.</a:t>
            </a:r>
          </a:p>
          <a:p>
            <a:r>
              <a:rPr lang="en-US" dirty="0">
                <a:solidFill>
                  <a:srgbClr val="800080"/>
                </a:solidFill>
              </a:rPr>
              <a:t>Fillers</a:t>
            </a:r>
            <a:r>
              <a:rPr lang="en-US" dirty="0"/>
              <a:t> –to strengthen polymer or reduce cost </a:t>
            </a:r>
          </a:p>
          <a:p>
            <a:r>
              <a:rPr lang="en-US" dirty="0"/>
              <a:t>•</a:t>
            </a:r>
            <a:r>
              <a:rPr lang="en-US" dirty="0">
                <a:solidFill>
                  <a:srgbClr val="800080"/>
                </a:solidFill>
              </a:rPr>
              <a:t>Plasticizers</a:t>
            </a:r>
            <a:r>
              <a:rPr lang="en-US" dirty="0"/>
              <a:t> –to soften polymer and improve flow </a:t>
            </a:r>
          </a:p>
          <a:p>
            <a:r>
              <a:rPr lang="en-US" dirty="0"/>
              <a:t>•</a:t>
            </a:r>
            <a:r>
              <a:rPr lang="en-US" dirty="0">
                <a:solidFill>
                  <a:srgbClr val="800080"/>
                </a:solidFill>
              </a:rPr>
              <a:t>Colorants</a:t>
            </a:r>
            <a:r>
              <a:rPr lang="en-US" dirty="0"/>
              <a:t> –pigments or dyes </a:t>
            </a:r>
          </a:p>
          <a:p>
            <a:r>
              <a:rPr lang="en-US" dirty="0"/>
              <a:t>•</a:t>
            </a:r>
            <a:r>
              <a:rPr lang="en-US" dirty="0">
                <a:solidFill>
                  <a:srgbClr val="800080"/>
                </a:solidFill>
              </a:rPr>
              <a:t>Lubricants</a:t>
            </a:r>
            <a:r>
              <a:rPr lang="en-US" dirty="0"/>
              <a:t> –to reduce friction and improve flow, </a:t>
            </a:r>
            <a:r>
              <a:rPr lang="en-US" dirty="0" err="1"/>
              <a:t>eg</a:t>
            </a:r>
            <a:r>
              <a:rPr lang="en-US" dirty="0"/>
              <a:t>. Vegetable oil, soaps, etc.</a:t>
            </a:r>
          </a:p>
          <a:p>
            <a:r>
              <a:rPr lang="en-US" dirty="0"/>
              <a:t>•</a:t>
            </a:r>
            <a:r>
              <a:rPr lang="en-US" dirty="0">
                <a:solidFill>
                  <a:srgbClr val="800080"/>
                </a:solidFill>
              </a:rPr>
              <a:t>Flame </a:t>
            </a:r>
            <a:r>
              <a:rPr lang="en-US" dirty="0" err="1">
                <a:solidFill>
                  <a:srgbClr val="800080"/>
                </a:solidFill>
              </a:rPr>
              <a:t>retardents</a:t>
            </a:r>
            <a:r>
              <a:rPr lang="en-US" dirty="0">
                <a:solidFill>
                  <a:srgbClr val="800080"/>
                </a:solidFill>
              </a:rPr>
              <a:t> </a:t>
            </a:r>
            <a:r>
              <a:rPr lang="en-US" dirty="0"/>
              <a:t>–to reduce flammability of plastic </a:t>
            </a:r>
          </a:p>
          <a:p>
            <a:r>
              <a:rPr lang="en-US" dirty="0"/>
              <a:t>•</a:t>
            </a:r>
            <a:r>
              <a:rPr lang="en-US" dirty="0">
                <a:solidFill>
                  <a:srgbClr val="800080"/>
                </a:solidFill>
              </a:rPr>
              <a:t>Cross-linking agents </a:t>
            </a:r>
            <a:r>
              <a:rPr lang="en-US" dirty="0"/>
              <a:t>–for thermosets</a:t>
            </a:r>
          </a:p>
          <a:p>
            <a:r>
              <a:rPr lang="en-US" dirty="0">
                <a:solidFill>
                  <a:srgbClr val="800080"/>
                </a:solidFill>
              </a:rPr>
              <a:t>Stabilizers</a:t>
            </a:r>
            <a:r>
              <a:rPr lang="en-US" dirty="0"/>
              <a:t>- Ultraviolet light absorbers –to reduce degradation from sunlight, Antioxidants –to reduce oxidation damage</a:t>
            </a:r>
          </a:p>
          <a:p>
            <a:r>
              <a:rPr lang="en-US" dirty="0">
                <a:solidFill>
                  <a:srgbClr val="800080"/>
                </a:solidFill>
              </a:rPr>
              <a:t>Pigments</a:t>
            </a:r>
            <a:r>
              <a:rPr lang="en-US" dirty="0"/>
              <a:t>- </a:t>
            </a:r>
            <a:r>
              <a:rPr lang="en-US" altLang="en-US" dirty="0"/>
              <a:t>used to </a:t>
            </a:r>
            <a:r>
              <a:rPr lang="en-US" altLang="en-US" dirty="0" err="1"/>
              <a:t>colour</a:t>
            </a:r>
            <a:r>
              <a:rPr lang="en-US" altLang="en-US" dirty="0"/>
              <a:t> the product, </a:t>
            </a:r>
            <a:r>
              <a:rPr lang="en-US" altLang="en-US" dirty="0" err="1"/>
              <a:t>eg</a:t>
            </a:r>
            <a:r>
              <a:rPr lang="en-US" altLang="en-US" dirty="0"/>
              <a:t>. Titanium oxide- white color, iron oxide red color, etc.</a:t>
            </a:r>
          </a:p>
          <a:p>
            <a:r>
              <a:rPr lang="en-US" dirty="0">
                <a:solidFill>
                  <a:srgbClr val="800080"/>
                </a:solidFill>
              </a:rPr>
              <a:t>Catalyst</a:t>
            </a:r>
            <a:r>
              <a:rPr lang="en-US" dirty="0"/>
              <a:t>- </a:t>
            </a:r>
            <a:r>
              <a:rPr lang="en-US" dirty="0" err="1"/>
              <a:t>accelearate</a:t>
            </a:r>
            <a:r>
              <a:rPr lang="en-US" dirty="0"/>
              <a:t> </a:t>
            </a:r>
            <a:r>
              <a:rPr lang="en-US" dirty="0" err="1"/>
              <a:t>polymerisation</a:t>
            </a:r>
            <a:r>
              <a:rPr lang="en-US" dirty="0"/>
              <a:t>, </a:t>
            </a:r>
            <a:r>
              <a:rPr lang="en-US" dirty="0" err="1"/>
              <a:t>eg</a:t>
            </a:r>
            <a:r>
              <a:rPr lang="en-US" dirty="0"/>
              <a:t>. H2O2, benzoyl peroxide, etc.</a:t>
            </a:r>
          </a:p>
        </p:txBody>
      </p:sp>
    </p:spTree>
    <p:extLst>
      <p:ext uri="{BB962C8B-B14F-4D97-AF65-F5344CB8AC3E}">
        <p14:creationId xmlns:p14="http://schemas.microsoft.com/office/powerpoint/2010/main" val="1071112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447800"/>
            <a:ext cx="8229600" cy="4343400"/>
          </a:xfrm>
        </p:spPr>
        <p:txBody>
          <a:bodyPr>
            <a:normAutofit/>
          </a:bodyPr>
          <a:lstStyle/>
          <a:p>
            <a:pPr algn="just"/>
            <a:r>
              <a:rPr lang="en-IN" sz="2400" b="1" dirty="0" err="1">
                <a:latin typeface="Times New Roman" panose="02020603050405020304" pitchFamily="18" charset="0"/>
                <a:cs typeface="Times New Roman" panose="02020603050405020304" pitchFamily="18" charset="0"/>
              </a:rPr>
              <a:t>Molding</a:t>
            </a:r>
            <a:r>
              <a:rPr lang="en-IN" sz="2400" dirty="0">
                <a:latin typeface="Times New Roman" panose="02020603050405020304" pitchFamily="18" charset="0"/>
                <a:cs typeface="Times New Roman" panose="02020603050405020304" pitchFamily="18" charset="0"/>
              </a:rPr>
              <a:t> or </a:t>
            </a:r>
            <a:r>
              <a:rPr lang="en-IN" sz="2400" b="1" dirty="0">
                <a:latin typeface="Times New Roman" panose="02020603050405020304" pitchFamily="18" charset="0"/>
                <a:cs typeface="Times New Roman" panose="02020603050405020304" pitchFamily="18" charset="0"/>
              </a:rPr>
              <a:t>moulding</a:t>
            </a:r>
            <a:r>
              <a:rPr lang="en-IN" sz="2400" dirty="0">
                <a:latin typeface="Times New Roman" panose="02020603050405020304" pitchFamily="18" charset="0"/>
                <a:cs typeface="Times New Roman" panose="02020603050405020304" pitchFamily="18" charset="0"/>
              </a:rPr>
              <a:t> is the process of </a:t>
            </a:r>
            <a:r>
              <a:rPr lang="en-IN" sz="2400" dirty="0">
                <a:latin typeface="Times New Roman" panose="02020603050405020304" pitchFamily="18" charset="0"/>
                <a:cs typeface="Times New Roman" panose="02020603050405020304" pitchFamily="18" charset="0"/>
                <a:hlinkClick r:id="rId2" tooltip="Manufacturing"/>
              </a:rPr>
              <a:t>manufacturing</a:t>
            </a:r>
            <a:r>
              <a:rPr lang="en-IN" sz="2400" dirty="0">
                <a:latin typeface="Times New Roman" panose="02020603050405020304" pitchFamily="18" charset="0"/>
                <a:cs typeface="Times New Roman" panose="02020603050405020304" pitchFamily="18" charset="0"/>
              </a:rPr>
              <a:t> by shaping liquid or pliable raw material using a rigid frame called a </a:t>
            </a:r>
            <a:r>
              <a:rPr lang="en-IN" sz="2400" dirty="0" err="1">
                <a:latin typeface="Times New Roman" panose="02020603050405020304" pitchFamily="18" charset="0"/>
                <a:cs typeface="Times New Roman" panose="02020603050405020304" pitchFamily="18" charset="0"/>
              </a:rPr>
              <a:t>mold</a:t>
            </a:r>
            <a:r>
              <a:rPr lang="en-IN" sz="2400" dirty="0">
                <a:latin typeface="Times New Roman" panose="02020603050405020304" pitchFamily="18" charset="0"/>
                <a:cs typeface="Times New Roman" panose="02020603050405020304" pitchFamily="18" charset="0"/>
              </a:rPr>
              <a:t> or matrix. This itself may have been made using a pattern or model of the final object. </a:t>
            </a: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A </a:t>
            </a:r>
            <a:r>
              <a:rPr lang="en-IN" sz="2400" b="1" dirty="0" err="1">
                <a:latin typeface="Times New Roman" panose="02020603050405020304" pitchFamily="18" charset="0"/>
                <a:cs typeface="Times New Roman" panose="02020603050405020304" pitchFamily="18" charset="0"/>
              </a:rPr>
              <a:t>mold</a:t>
            </a:r>
            <a:r>
              <a:rPr lang="en-IN" sz="2400" dirty="0">
                <a:latin typeface="Times New Roman" panose="02020603050405020304" pitchFamily="18" charset="0"/>
                <a:cs typeface="Times New Roman" panose="02020603050405020304" pitchFamily="18" charset="0"/>
              </a:rPr>
              <a:t> or </a:t>
            </a:r>
            <a:r>
              <a:rPr lang="en-IN" sz="2400" b="1" dirty="0">
                <a:latin typeface="Times New Roman" panose="02020603050405020304" pitchFamily="18" charset="0"/>
                <a:cs typeface="Times New Roman" panose="02020603050405020304" pitchFamily="18" charset="0"/>
              </a:rPr>
              <a:t>mould</a:t>
            </a:r>
            <a:r>
              <a:rPr lang="en-IN" sz="2400" dirty="0">
                <a:latin typeface="Times New Roman" panose="02020603050405020304" pitchFamily="18" charset="0"/>
                <a:cs typeface="Times New Roman" panose="02020603050405020304" pitchFamily="18" charset="0"/>
              </a:rPr>
              <a:t> is a hollowed-out block that is filled with a liquid or pliable material like </a:t>
            </a:r>
            <a:r>
              <a:rPr lang="en-IN" sz="2400" dirty="0">
                <a:latin typeface="Times New Roman" panose="02020603050405020304" pitchFamily="18" charset="0"/>
                <a:cs typeface="Times New Roman" panose="02020603050405020304" pitchFamily="18" charset="0"/>
                <a:hlinkClick r:id="rId3" tooltip="Plastic"/>
              </a:rPr>
              <a:t>plastic</a:t>
            </a:r>
            <a:r>
              <a:rPr 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hlinkClick r:id="rId4" tooltip="Glass"/>
              </a:rPr>
              <a:t>glass</a:t>
            </a:r>
            <a:r>
              <a:rPr 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hlinkClick r:id="rId5" tooltip="Metal"/>
              </a:rPr>
              <a:t>metal</a:t>
            </a:r>
            <a:r>
              <a:rPr lang="en-IN" sz="2400" dirty="0">
                <a:latin typeface="Times New Roman" panose="02020603050405020304" pitchFamily="18" charset="0"/>
                <a:cs typeface="Times New Roman" panose="02020603050405020304" pitchFamily="18" charset="0"/>
              </a:rPr>
              <a:t>, or </a:t>
            </a:r>
            <a:r>
              <a:rPr lang="en-IN" sz="2400" dirty="0">
                <a:latin typeface="Times New Roman" panose="02020603050405020304" pitchFamily="18" charset="0"/>
                <a:cs typeface="Times New Roman" panose="02020603050405020304" pitchFamily="18" charset="0"/>
                <a:hlinkClick r:id="rId6" tooltip="Ceramic"/>
              </a:rPr>
              <a:t>ceramic</a:t>
            </a:r>
            <a:r>
              <a:rPr lang="en-IN" sz="2400" dirty="0">
                <a:latin typeface="Times New Roman" panose="02020603050405020304" pitchFamily="18" charset="0"/>
                <a:cs typeface="Times New Roman" panose="02020603050405020304" pitchFamily="18" charset="0"/>
              </a:rPr>
              <a:t> raw materials. The liquid hardens or sets inside the </a:t>
            </a:r>
            <a:r>
              <a:rPr lang="en-IN" sz="2400" dirty="0" err="1">
                <a:latin typeface="Times New Roman" panose="02020603050405020304" pitchFamily="18" charset="0"/>
                <a:cs typeface="Times New Roman" panose="02020603050405020304" pitchFamily="18" charset="0"/>
              </a:rPr>
              <a:t>mold</a:t>
            </a:r>
            <a:r>
              <a:rPr lang="en-IN" sz="2400" dirty="0">
                <a:latin typeface="Times New Roman" panose="02020603050405020304" pitchFamily="18" charset="0"/>
                <a:cs typeface="Times New Roman" panose="02020603050405020304" pitchFamily="18" charset="0"/>
              </a:rPr>
              <a:t>, adopting its shape. A </a:t>
            </a:r>
            <a:r>
              <a:rPr lang="en-IN" sz="2400" dirty="0" err="1">
                <a:latin typeface="Times New Roman" panose="02020603050405020304" pitchFamily="18" charset="0"/>
                <a:cs typeface="Times New Roman" panose="02020603050405020304" pitchFamily="18" charset="0"/>
              </a:rPr>
              <a:t>mold</a:t>
            </a:r>
            <a:r>
              <a:rPr lang="en-IN" sz="2400" dirty="0">
                <a:latin typeface="Times New Roman" panose="02020603050405020304" pitchFamily="18" charset="0"/>
                <a:cs typeface="Times New Roman" panose="02020603050405020304" pitchFamily="18" charset="0"/>
              </a:rPr>
              <a:t> is the counterpart to a </a:t>
            </a:r>
            <a:r>
              <a:rPr lang="en-IN" sz="2400" dirty="0">
                <a:latin typeface="Times New Roman" panose="02020603050405020304" pitchFamily="18" charset="0"/>
                <a:cs typeface="Times New Roman" panose="02020603050405020304" pitchFamily="18" charset="0"/>
                <a:hlinkClick r:id="rId7" tooltip="Casting"/>
              </a:rPr>
              <a:t>cast</a:t>
            </a:r>
            <a:r>
              <a:rPr lang="en-IN" sz="2400" dirty="0">
                <a:latin typeface="Times New Roman" panose="02020603050405020304" pitchFamily="18" charset="0"/>
                <a:cs typeface="Times New Roman" panose="02020603050405020304" pitchFamily="18" charset="0"/>
              </a:rPr>
              <a:t>. The very common bi-valve </a:t>
            </a:r>
            <a:r>
              <a:rPr lang="en-IN" sz="2400" dirty="0" err="1">
                <a:latin typeface="Times New Roman" panose="02020603050405020304" pitchFamily="18" charset="0"/>
                <a:cs typeface="Times New Roman" panose="02020603050405020304" pitchFamily="18" charset="0"/>
              </a:rPr>
              <a:t>molding</a:t>
            </a:r>
            <a:r>
              <a:rPr lang="en-IN" sz="2400" dirty="0">
                <a:latin typeface="Times New Roman" panose="02020603050405020304" pitchFamily="18" charset="0"/>
                <a:cs typeface="Times New Roman" panose="02020603050405020304" pitchFamily="18" charset="0"/>
              </a:rPr>
              <a:t> process uses two </a:t>
            </a:r>
            <a:r>
              <a:rPr lang="en-IN" sz="2400" dirty="0" err="1">
                <a:latin typeface="Times New Roman" panose="02020603050405020304" pitchFamily="18" charset="0"/>
                <a:cs typeface="Times New Roman" panose="02020603050405020304" pitchFamily="18" charset="0"/>
              </a:rPr>
              <a:t>molds</a:t>
            </a:r>
            <a:r>
              <a:rPr lang="en-IN" sz="2400" dirty="0">
                <a:latin typeface="Times New Roman" panose="02020603050405020304" pitchFamily="18" charset="0"/>
                <a:cs typeface="Times New Roman" panose="02020603050405020304" pitchFamily="18" charset="0"/>
              </a:rPr>
              <a:t>, one for each half of the object.</a:t>
            </a:r>
          </a:p>
        </p:txBody>
      </p:sp>
      <p:sp>
        <p:nvSpPr>
          <p:cNvPr id="3" name="Rectangle 2"/>
          <p:cNvSpPr/>
          <p:nvPr/>
        </p:nvSpPr>
        <p:spPr>
          <a:xfrm>
            <a:off x="2590800" y="609600"/>
            <a:ext cx="3666388"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Fabrication/ </a:t>
            </a:r>
            <a:r>
              <a:rPr lang="en-US" sz="2800" b="1" dirty="0" err="1">
                <a:latin typeface="Times New Roman" panose="02020603050405020304" pitchFamily="18" charset="0"/>
                <a:cs typeface="Times New Roman" panose="02020603050405020304" pitchFamily="18" charset="0"/>
              </a:rPr>
              <a:t>Moulding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07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384280"/>
            <a:ext cx="7391400" cy="3416320"/>
          </a:xfrm>
          <a:prstGeom prst="rect">
            <a:avLst/>
          </a:prstGeom>
        </p:spPr>
        <p:txBody>
          <a:bodyPr wrap="square">
            <a:spAutoFit/>
          </a:bodyPr>
          <a:lstStyle/>
          <a:p>
            <a:pPr algn="just"/>
            <a:r>
              <a:rPr lang="en-US" sz="2400" b="1" dirty="0"/>
              <a:t>Compression Molding</a:t>
            </a:r>
            <a:r>
              <a:rPr lang="en-US" sz="2400" dirty="0"/>
              <a:t> is a process in which a molding polymer is squeezed into a preheated mold taking a shape of the mold cavity and performing curing due to heat and pressure applied to the material.</a:t>
            </a:r>
          </a:p>
          <a:p>
            <a:pPr algn="just"/>
            <a:r>
              <a:rPr lang="en-US" sz="2400" dirty="0"/>
              <a:t>The method is used mostly for molding </a:t>
            </a:r>
            <a:r>
              <a:rPr lang="en-US" sz="2400" b="1" dirty="0"/>
              <a:t>thermosetting resins (thermosets)</a:t>
            </a:r>
            <a:r>
              <a:rPr lang="en-US" sz="2400" dirty="0"/>
              <a:t>, but some thermoplastic parts may also be produced by Compression Molding. </a:t>
            </a:r>
          </a:p>
          <a:p>
            <a:pPr algn="just"/>
            <a:r>
              <a:rPr lang="en-US" sz="2400" dirty="0"/>
              <a:t>The method uses a split mold mounted in a hydraulic press </a:t>
            </a:r>
          </a:p>
        </p:txBody>
      </p:sp>
    </p:spTree>
    <p:extLst>
      <p:ext uri="{BB962C8B-B14F-4D97-AF65-F5344CB8AC3E}">
        <p14:creationId xmlns:p14="http://schemas.microsoft.com/office/powerpoint/2010/main" val="1572818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moulding of plas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moulding of plastic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moulding of plastic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http://t2.gstatic.com/images?q=tbn:ANd9GcR8apWcTj94TCQkhQ0zQBuC4LLyJ4dcqK-p-mI9zKASV6rSxjQM3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657" y="3803314"/>
            <a:ext cx="450734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moulding of pla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65138"/>
            <a:ext cx="5428981" cy="32686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5999" y="5983069"/>
            <a:ext cx="5047981" cy="369332"/>
          </a:xfrm>
          <a:prstGeom prst="rect">
            <a:avLst/>
          </a:prstGeom>
        </p:spPr>
        <p:txBody>
          <a:bodyPr wrap="square">
            <a:spAutoFit/>
          </a:bodyPr>
          <a:lstStyle/>
          <a:p>
            <a:r>
              <a:rPr lang="en-US" dirty="0"/>
              <a:t>https://www.youtube.com/watch?v=GqE93pbV_9I</a:t>
            </a:r>
          </a:p>
        </p:txBody>
      </p:sp>
      <p:sp>
        <p:nvSpPr>
          <p:cNvPr id="3" name="TextBox 2"/>
          <p:cNvSpPr txBox="1"/>
          <p:nvPr/>
        </p:nvSpPr>
        <p:spPr>
          <a:xfrm>
            <a:off x="152400" y="4419600"/>
            <a:ext cx="3099566" cy="369332"/>
          </a:xfrm>
          <a:prstGeom prst="rect">
            <a:avLst/>
          </a:prstGeom>
          <a:noFill/>
        </p:spPr>
        <p:txBody>
          <a:bodyPr wrap="none" rtlCol="0">
            <a:spAutoFit/>
          </a:bodyPr>
          <a:lstStyle/>
          <a:p>
            <a:r>
              <a:rPr lang="en-US" b="1" dirty="0">
                <a:solidFill>
                  <a:srgbClr val="0033CC"/>
                </a:solidFill>
              </a:rPr>
              <a:t>Thermoplastic and thermosets</a:t>
            </a:r>
          </a:p>
        </p:txBody>
      </p:sp>
    </p:spTree>
    <p:extLst>
      <p:ext uri="{BB962C8B-B14F-4D97-AF65-F5344CB8AC3E}">
        <p14:creationId xmlns:p14="http://schemas.microsoft.com/office/powerpoint/2010/main" val="320037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687" t="17292" r="4219" b="13125"/>
          <a:stretch/>
        </p:blipFill>
        <p:spPr bwMode="auto">
          <a:xfrm>
            <a:off x="381000" y="990600"/>
            <a:ext cx="8397240" cy="509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672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oulding of plas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6891125" cy="2971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5754469"/>
            <a:ext cx="5029200" cy="369332"/>
          </a:xfrm>
          <a:prstGeom prst="rect">
            <a:avLst/>
          </a:prstGeom>
        </p:spPr>
        <p:txBody>
          <a:bodyPr wrap="square">
            <a:spAutoFit/>
          </a:bodyPr>
          <a:lstStyle/>
          <a:p>
            <a:r>
              <a:rPr lang="en-US" dirty="0"/>
              <a:t>https://www.youtube.com/watch?v=b1U9W4iNDiQ</a:t>
            </a:r>
          </a:p>
        </p:txBody>
      </p:sp>
      <p:sp>
        <p:nvSpPr>
          <p:cNvPr id="4" name="TextBox 3"/>
          <p:cNvSpPr txBox="1"/>
          <p:nvPr/>
        </p:nvSpPr>
        <p:spPr>
          <a:xfrm>
            <a:off x="3789346" y="5117068"/>
            <a:ext cx="1544654" cy="369332"/>
          </a:xfrm>
          <a:prstGeom prst="rect">
            <a:avLst/>
          </a:prstGeom>
          <a:noFill/>
        </p:spPr>
        <p:txBody>
          <a:bodyPr wrap="none" rtlCol="0">
            <a:spAutoFit/>
          </a:bodyPr>
          <a:lstStyle/>
          <a:p>
            <a:r>
              <a:rPr lang="en-US" b="1" dirty="0">
                <a:solidFill>
                  <a:srgbClr val="0033CC"/>
                </a:solidFill>
              </a:rPr>
              <a:t>Thermoplastic</a:t>
            </a:r>
          </a:p>
        </p:txBody>
      </p:sp>
    </p:spTree>
    <p:extLst>
      <p:ext uri="{BB962C8B-B14F-4D97-AF65-F5344CB8AC3E}">
        <p14:creationId xmlns:p14="http://schemas.microsoft.com/office/powerpoint/2010/main" val="585256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912492"/>
            <a:ext cx="7489248" cy="1200329"/>
          </a:xfrm>
          <a:prstGeom prst="rect">
            <a:avLst/>
          </a:prstGeom>
        </p:spPr>
        <p:txBody>
          <a:bodyPr wrap="square">
            <a:spAutoFit/>
          </a:bodyPr>
          <a:lstStyle/>
          <a:p>
            <a:pPr algn="just"/>
            <a:r>
              <a:rPr lang="en-US" sz="2400" dirty="0"/>
              <a:t>The method is used primarily for molding thermosetting resins (thermosets), but some thermoplastic parts may also be produced by Transfer Molding</a:t>
            </a:r>
          </a:p>
        </p:txBody>
      </p:sp>
      <p:sp>
        <p:nvSpPr>
          <p:cNvPr id="5" name="Rectangle 4"/>
          <p:cNvSpPr/>
          <p:nvPr/>
        </p:nvSpPr>
        <p:spPr>
          <a:xfrm>
            <a:off x="381000" y="2087940"/>
            <a:ext cx="7086600" cy="1569660"/>
          </a:xfrm>
          <a:prstGeom prst="rect">
            <a:avLst/>
          </a:prstGeom>
        </p:spPr>
        <p:txBody>
          <a:bodyPr wrap="square">
            <a:spAutoFit/>
          </a:bodyPr>
          <a:lstStyle/>
          <a:p>
            <a:pPr algn="just"/>
            <a:r>
              <a:rPr lang="en-US" sz="2400" dirty="0"/>
              <a:t>The method combines features of both Compression Molding (hydraulic pressing and the same molding materials - thermosets) and Injection Molding (ram-plunger and filling the mold through a </a:t>
            </a:r>
            <a:r>
              <a:rPr lang="en-US" sz="2400" dirty="0" err="1"/>
              <a:t>sprcue</a:t>
            </a:r>
            <a:r>
              <a:rPr lang="en-US" sz="2400" dirty="0"/>
              <a:t>). </a:t>
            </a:r>
          </a:p>
        </p:txBody>
      </p:sp>
      <p:sp>
        <p:nvSpPr>
          <p:cNvPr id="6" name="TextBox 5"/>
          <p:cNvSpPr txBox="1"/>
          <p:nvPr/>
        </p:nvSpPr>
        <p:spPr>
          <a:xfrm>
            <a:off x="457200" y="259140"/>
            <a:ext cx="3434658" cy="646331"/>
          </a:xfrm>
          <a:prstGeom prst="rect">
            <a:avLst/>
          </a:prstGeom>
          <a:noFill/>
        </p:spPr>
        <p:txBody>
          <a:bodyPr wrap="none" rtlCol="0">
            <a:spAutoFit/>
          </a:bodyPr>
          <a:lstStyle/>
          <a:p>
            <a:r>
              <a:rPr lang="en-US" sz="3600" b="1" dirty="0"/>
              <a:t>Transfer Molding</a:t>
            </a:r>
          </a:p>
        </p:txBody>
      </p:sp>
      <p:sp>
        <p:nvSpPr>
          <p:cNvPr id="7" name="Rectangle 6"/>
          <p:cNvSpPr/>
          <p:nvPr/>
        </p:nvSpPr>
        <p:spPr>
          <a:xfrm>
            <a:off x="381000" y="3846255"/>
            <a:ext cx="8077200" cy="2554545"/>
          </a:xfrm>
          <a:prstGeom prst="rect">
            <a:avLst/>
          </a:prstGeom>
        </p:spPr>
        <p:txBody>
          <a:bodyPr wrap="square">
            <a:spAutoFit/>
          </a:bodyPr>
          <a:lstStyle/>
          <a:p>
            <a:pPr>
              <a:buFontTx/>
              <a:buNone/>
            </a:pPr>
            <a:r>
              <a:rPr lang="en-US" altLang="en-US" sz="2000" dirty="0">
                <a:latin typeface="Arial" charset="0"/>
              </a:rPr>
              <a:t>TS charge is loaded into a chamber immediately ahead of mold cavity, where it is heated; pressure is then applied to force soft polymer to flow into heated mold where it cures </a:t>
            </a:r>
          </a:p>
          <a:p>
            <a:r>
              <a:rPr lang="en-US" altLang="en-US" sz="2000" dirty="0">
                <a:latin typeface="Arial" charset="0"/>
              </a:rPr>
              <a:t>Two variants: </a:t>
            </a:r>
          </a:p>
          <a:p>
            <a:pPr lvl="1"/>
            <a:r>
              <a:rPr lang="en-US" altLang="en-US" sz="2000" dirty="0">
                <a:solidFill>
                  <a:srgbClr val="FF0000"/>
                </a:solidFill>
                <a:latin typeface="Arial" charset="0"/>
              </a:rPr>
              <a:t>Pot transfer molding</a:t>
            </a:r>
            <a:r>
              <a:rPr lang="en-US" altLang="en-US" sz="2000" dirty="0">
                <a:latin typeface="Arial" charset="0"/>
              </a:rPr>
              <a:t> - charge is injected from a "pot" through a vertical sprue channel into cavity</a:t>
            </a:r>
          </a:p>
          <a:p>
            <a:pPr lvl="1"/>
            <a:r>
              <a:rPr lang="en-US" altLang="en-US" sz="2000" dirty="0">
                <a:solidFill>
                  <a:srgbClr val="FF0000"/>
                </a:solidFill>
                <a:latin typeface="Arial" charset="0"/>
              </a:rPr>
              <a:t>Plunger transfer molding</a:t>
            </a:r>
            <a:r>
              <a:rPr lang="en-US" altLang="en-US" sz="2000" dirty="0">
                <a:latin typeface="Arial" charset="0"/>
              </a:rPr>
              <a:t> </a:t>
            </a:r>
            <a:r>
              <a:rPr lang="en-US" altLang="en-US" sz="2000" dirty="0">
                <a:latin typeface="Times New Roman"/>
              </a:rPr>
              <a:t>–</a:t>
            </a:r>
            <a:r>
              <a:rPr lang="en-US" altLang="en-US" sz="2000" dirty="0">
                <a:latin typeface="Arial" charset="0"/>
              </a:rPr>
              <a:t> plunger injects charge from a heated well through channels into cavity.</a:t>
            </a:r>
            <a:endParaRPr lang="en-US" sz="2000" dirty="0"/>
          </a:p>
        </p:txBody>
      </p:sp>
    </p:spTree>
    <p:extLst>
      <p:ext uri="{BB962C8B-B14F-4D97-AF65-F5344CB8AC3E}">
        <p14:creationId xmlns:p14="http://schemas.microsoft.com/office/powerpoint/2010/main" val="66068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81000"/>
            <a:ext cx="7498080" cy="639762"/>
          </a:xfrm>
        </p:spPr>
        <p:txBody>
          <a:bodyPr>
            <a:normAutofit fontScale="90000"/>
          </a:bodyPr>
          <a:lstStyle/>
          <a:p>
            <a:r>
              <a:rPr lang="en-US" dirty="0"/>
              <a:t>Classification of Polymers</a:t>
            </a:r>
            <a:br>
              <a:rPr lang="en-US" dirty="0"/>
            </a:br>
            <a:endParaRPr lang="en-US" dirty="0"/>
          </a:p>
        </p:txBody>
      </p:sp>
      <p:sp>
        <p:nvSpPr>
          <p:cNvPr id="3" name="Content Placeholder 2"/>
          <p:cNvSpPr>
            <a:spLocks noGrp="1"/>
          </p:cNvSpPr>
          <p:nvPr>
            <p:ph idx="1"/>
          </p:nvPr>
        </p:nvSpPr>
        <p:spPr>
          <a:xfrm>
            <a:off x="914400" y="685800"/>
            <a:ext cx="8001000" cy="5867400"/>
          </a:xfrm>
        </p:spPr>
        <p:txBody>
          <a:bodyPr/>
          <a:lstStyle/>
          <a:p>
            <a:pPr marL="82296" indent="0">
              <a:buNone/>
            </a:pP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85800"/>
            <a:ext cx="7782816"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29400" y="6000690"/>
            <a:ext cx="1773499" cy="400110"/>
          </a:xfrm>
          <a:prstGeom prst="rect">
            <a:avLst/>
          </a:prstGeom>
          <a:noFill/>
        </p:spPr>
        <p:txBody>
          <a:bodyPr wrap="none" rtlCol="0">
            <a:spAutoFit/>
          </a:bodyPr>
          <a:lstStyle/>
          <a:p>
            <a:r>
              <a:rPr lang="en-US" sz="2000" b="1" dirty="0"/>
              <a:t>Semi-Synthetic</a:t>
            </a:r>
          </a:p>
        </p:txBody>
      </p:sp>
    </p:spTree>
    <p:extLst>
      <p:ext uri="{BB962C8B-B14F-4D97-AF65-F5344CB8AC3E}">
        <p14:creationId xmlns:p14="http://schemas.microsoft.com/office/powerpoint/2010/main" val="3152095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transfer &amp; extrusion moulding of plas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http://www.substech.com/dokuwiki/lib/exe/fetch.php?w=&amp;h=&amp;cache=cache&amp;media=transfer_mold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6200"/>
            <a:ext cx="6477000" cy="60291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0" y="6183868"/>
            <a:ext cx="5181600" cy="369332"/>
          </a:xfrm>
          <a:prstGeom prst="rect">
            <a:avLst/>
          </a:prstGeom>
        </p:spPr>
        <p:txBody>
          <a:bodyPr wrap="square">
            <a:spAutoFit/>
          </a:bodyPr>
          <a:lstStyle/>
          <a:p>
            <a:r>
              <a:rPr lang="en-US" dirty="0"/>
              <a:t>https://www.youtube.com/watch?v=Lp7go_TMe28</a:t>
            </a:r>
          </a:p>
        </p:txBody>
      </p:sp>
      <p:sp>
        <p:nvSpPr>
          <p:cNvPr id="5" name="TextBox 4"/>
          <p:cNvSpPr txBox="1"/>
          <p:nvPr/>
        </p:nvSpPr>
        <p:spPr>
          <a:xfrm>
            <a:off x="2514600" y="5562600"/>
            <a:ext cx="1306768" cy="369332"/>
          </a:xfrm>
          <a:prstGeom prst="rect">
            <a:avLst/>
          </a:prstGeom>
          <a:noFill/>
        </p:spPr>
        <p:txBody>
          <a:bodyPr wrap="none" rtlCol="0">
            <a:spAutoFit/>
          </a:bodyPr>
          <a:lstStyle/>
          <a:p>
            <a:r>
              <a:rPr lang="en-US" b="1" dirty="0">
                <a:solidFill>
                  <a:srgbClr val="0033CC"/>
                </a:solidFill>
              </a:rPr>
              <a:t>Thermosets</a:t>
            </a:r>
          </a:p>
        </p:txBody>
      </p:sp>
    </p:spTree>
    <p:extLst>
      <p:ext uri="{BB962C8B-B14F-4D97-AF65-F5344CB8AC3E}">
        <p14:creationId xmlns:p14="http://schemas.microsoft.com/office/powerpoint/2010/main" val="2092832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81000" y="533400"/>
            <a:ext cx="8305800" cy="587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GB" altLang="en-US" sz="2400" b="1" dirty="0">
                <a:latin typeface="Tahoma" pitchFamily="34" charset="0"/>
              </a:rPr>
              <a:t>Extrusion </a:t>
            </a:r>
            <a:r>
              <a:rPr lang="en-GB" altLang="en-US" sz="2400" b="1" dirty="0" err="1">
                <a:latin typeface="Tahoma" pitchFamily="34" charset="0"/>
              </a:rPr>
              <a:t>Molding</a:t>
            </a:r>
            <a:r>
              <a:rPr lang="en-GB" altLang="en-US" sz="2400" b="1" dirty="0">
                <a:latin typeface="Tahoma" pitchFamily="34" charset="0"/>
              </a:rPr>
              <a:t>-</a:t>
            </a:r>
          </a:p>
          <a:p>
            <a:pPr algn="just">
              <a:spcBef>
                <a:spcPct val="50000"/>
              </a:spcBef>
            </a:pPr>
            <a:r>
              <a:rPr lang="en-GB" altLang="en-US" sz="2200" dirty="0">
                <a:latin typeface="Tahoma" pitchFamily="34" charset="0"/>
              </a:rPr>
              <a:t>Thermoplastic granules are fed from a hopper by a rotating screw through a heated cylinder.</a:t>
            </a:r>
          </a:p>
          <a:p>
            <a:pPr algn="just">
              <a:spcBef>
                <a:spcPct val="50000"/>
              </a:spcBef>
            </a:pPr>
            <a:endParaRPr lang="en-GB" altLang="en-US" sz="2200" dirty="0">
              <a:latin typeface="Tahoma" pitchFamily="34" charset="0"/>
            </a:endParaRPr>
          </a:p>
          <a:p>
            <a:pPr algn="just">
              <a:spcBef>
                <a:spcPct val="50000"/>
              </a:spcBef>
            </a:pPr>
            <a:r>
              <a:rPr lang="en-GB" altLang="en-US" sz="2200" dirty="0">
                <a:latin typeface="Tahoma" pitchFamily="34" charset="0"/>
              </a:rPr>
              <a:t>The </a:t>
            </a:r>
            <a:r>
              <a:rPr lang="en-GB" altLang="en-US" sz="2200" dirty="0">
                <a:solidFill>
                  <a:schemeClr val="accent2"/>
                </a:solidFill>
                <a:latin typeface="Tahoma" pitchFamily="34" charset="0"/>
              </a:rPr>
              <a:t>tapered shape of the screw </a:t>
            </a:r>
            <a:r>
              <a:rPr lang="en-GB" altLang="en-US" sz="2200" dirty="0">
                <a:latin typeface="Tahoma" pitchFamily="34" charset="0"/>
              </a:rPr>
              <a:t>compacts the plastic as it becomes plasticized. This part of the process is similar to the heating and compacting stages in the injection moulding process. </a:t>
            </a:r>
            <a:r>
              <a:rPr lang="en-GB" altLang="en-US" sz="2200" dirty="0">
                <a:solidFill>
                  <a:srgbClr val="FF0000"/>
                </a:solidFill>
                <a:latin typeface="Tahoma" pitchFamily="34" charset="0"/>
              </a:rPr>
              <a:t>The difference</a:t>
            </a:r>
            <a:r>
              <a:rPr lang="en-GB" altLang="en-US" sz="2200" dirty="0">
                <a:latin typeface="Tahoma" pitchFamily="34" charset="0"/>
              </a:rPr>
              <a:t> being that the softened material is allowed to flow out through a die in a continuous stream </a:t>
            </a:r>
          </a:p>
          <a:p>
            <a:pPr algn="just">
              <a:spcBef>
                <a:spcPct val="50000"/>
              </a:spcBef>
            </a:pPr>
            <a:r>
              <a:rPr lang="en-GB" altLang="en-US" sz="2200" dirty="0">
                <a:solidFill>
                  <a:srgbClr val="FF0000"/>
                </a:solidFill>
                <a:latin typeface="Tahoma" pitchFamily="34" charset="0"/>
              </a:rPr>
              <a:t>( Extrusion moulding )</a:t>
            </a:r>
            <a:r>
              <a:rPr lang="en-GB" altLang="en-US" sz="2200" dirty="0">
                <a:latin typeface="Tahoma" pitchFamily="34" charset="0"/>
              </a:rPr>
              <a:t> rather than be pumped intermittently in measured amounts into a mould</a:t>
            </a:r>
            <a:r>
              <a:rPr lang="en-GB" altLang="en-US" sz="2200" dirty="0">
                <a:solidFill>
                  <a:srgbClr val="FF0000"/>
                </a:solidFill>
                <a:latin typeface="Tahoma" pitchFamily="34" charset="0"/>
              </a:rPr>
              <a:t>.( Injection moulding )</a:t>
            </a:r>
          </a:p>
          <a:p>
            <a:pPr algn="just">
              <a:spcBef>
                <a:spcPct val="50000"/>
              </a:spcBef>
            </a:pPr>
            <a:endParaRPr lang="en-GB" altLang="en-US" sz="2200" dirty="0">
              <a:solidFill>
                <a:srgbClr val="FF0000"/>
              </a:solidFill>
              <a:latin typeface="Tahoma" pitchFamily="34" charset="0"/>
            </a:endParaRPr>
          </a:p>
          <a:p>
            <a:pPr algn="just">
              <a:spcBef>
                <a:spcPct val="50000"/>
              </a:spcBef>
            </a:pPr>
            <a:r>
              <a:rPr lang="en-GB" altLang="en-US" sz="2200" dirty="0">
                <a:latin typeface="Tahoma" pitchFamily="34" charset="0"/>
              </a:rPr>
              <a:t>The die which is fitted to the end of the extruder barrel  determines the cross-section  of the extrusion.</a:t>
            </a:r>
          </a:p>
        </p:txBody>
      </p:sp>
    </p:spTree>
    <p:extLst>
      <p:ext uri="{BB962C8B-B14F-4D97-AF65-F5344CB8AC3E}">
        <p14:creationId xmlns:p14="http://schemas.microsoft.com/office/powerpoint/2010/main" val="3687064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38200"/>
            <a:ext cx="8077200" cy="2419124"/>
          </a:xfrm>
          <a:prstGeom prst="rect">
            <a:avLst/>
          </a:prstGeom>
        </p:spPr>
        <p:txBody>
          <a:bodyPr wrap="square">
            <a:spAutoFit/>
          </a:bodyPr>
          <a:lstStyle/>
          <a:p>
            <a:pPr algn="just">
              <a:lnSpc>
                <a:spcPct val="90000"/>
              </a:lnSpc>
            </a:pPr>
            <a:r>
              <a:rPr lang="en-US" altLang="en-US" sz="2400" dirty="0">
                <a:latin typeface="Arial" charset="0"/>
              </a:rPr>
              <a:t>Widely used for thermoplastics and elastomers to mass produce items such as tubing, pipes, hose, structural shapes, sheet and film, continuous filaments, and coated electrical wire </a:t>
            </a:r>
          </a:p>
          <a:p>
            <a:pPr algn="just">
              <a:lnSpc>
                <a:spcPct val="90000"/>
              </a:lnSpc>
            </a:pPr>
            <a:endParaRPr lang="en-US" altLang="en-US" sz="2400" dirty="0">
              <a:latin typeface="Arial" charset="0"/>
            </a:endParaRPr>
          </a:p>
          <a:p>
            <a:pPr algn="just">
              <a:lnSpc>
                <a:spcPct val="90000"/>
              </a:lnSpc>
            </a:pPr>
            <a:r>
              <a:rPr lang="en-US" altLang="en-US" sz="2400" dirty="0">
                <a:latin typeface="Arial" charset="0"/>
                <a:cs typeface="Courier New" pitchFamily="49" charset="0"/>
              </a:rPr>
              <a:t>Carried out as a </a:t>
            </a:r>
            <a:r>
              <a:rPr lang="en-US" altLang="en-US" sz="2400" dirty="0">
                <a:solidFill>
                  <a:schemeClr val="accent2"/>
                </a:solidFill>
                <a:latin typeface="Arial" charset="0"/>
                <a:cs typeface="Courier New" pitchFamily="49" charset="0"/>
              </a:rPr>
              <a:t>continuous process</a:t>
            </a:r>
            <a:r>
              <a:rPr lang="en-US" altLang="en-US" sz="2400" dirty="0">
                <a:latin typeface="Arial" charset="0"/>
                <a:cs typeface="Courier New" pitchFamily="49" charset="0"/>
              </a:rPr>
              <a:t>; </a:t>
            </a:r>
            <a:r>
              <a:rPr lang="en-US" altLang="en-US" sz="2400" i="1" dirty="0" err="1">
                <a:solidFill>
                  <a:srgbClr val="FF0000"/>
                </a:solidFill>
                <a:latin typeface="Arial" charset="0"/>
                <a:cs typeface="Courier New" pitchFamily="49" charset="0"/>
              </a:rPr>
              <a:t>extrudate</a:t>
            </a:r>
            <a:r>
              <a:rPr lang="en-US" altLang="en-US" sz="2400" dirty="0">
                <a:latin typeface="Arial" charset="0"/>
                <a:cs typeface="Courier New" pitchFamily="49" charset="0"/>
              </a:rPr>
              <a:t> is then cut into desired lengths</a:t>
            </a:r>
            <a:r>
              <a:rPr lang="en-US" altLang="en-US" sz="2400" dirty="0">
                <a:latin typeface="Arial" charset="0"/>
              </a:rPr>
              <a:t> </a:t>
            </a:r>
          </a:p>
        </p:txBody>
      </p:sp>
      <p:sp>
        <p:nvSpPr>
          <p:cNvPr id="5" name="Rectangle 4"/>
          <p:cNvSpPr/>
          <p:nvPr/>
        </p:nvSpPr>
        <p:spPr>
          <a:xfrm>
            <a:off x="457200" y="3441174"/>
            <a:ext cx="8229600" cy="3231654"/>
          </a:xfrm>
          <a:prstGeom prst="rect">
            <a:avLst/>
          </a:prstGeom>
        </p:spPr>
        <p:txBody>
          <a:bodyPr wrap="square">
            <a:spAutoFit/>
          </a:bodyPr>
          <a:lstStyle/>
          <a:p>
            <a:pPr algn="just">
              <a:spcBef>
                <a:spcPct val="50000"/>
              </a:spcBef>
            </a:pPr>
            <a:r>
              <a:rPr lang="en-GB" altLang="en-US" sz="2400" b="1" dirty="0">
                <a:latin typeface="Tahoma" pitchFamily="34" charset="0"/>
              </a:rPr>
              <a:t>Extrusion</a:t>
            </a:r>
          </a:p>
          <a:p>
            <a:pPr algn="just">
              <a:spcBef>
                <a:spcPct val="50000"/>
              </a:spcBef>
            </a:pPr>
            <a:r>
              <a:rPr lang="en-GB" altLang="en-US" sz="2400" dirty="0">
                <a:latin typeface="Tahoma" pitchFamily="34" charset="0"/>
              </a:rPr>
              <a:t>This process can be compared to squeezing toothpaste from a tube. It is a continuous </a:t>
            </a:r>
          </a:p>
          <a:p>
            <a:pPr algn="just">
              <a:spcBef>
                <a:spcPct val="50000"/>
              </a:spcBef>
            </a:pPr>
            <a:r>
              <a:rPr lang="en-GB" altLang="en-US" sz="2400" dirty="0">
                <a:latin typeface="Tahoma" pitchFamily="34" charset="0"/>
              </a:rPr>
              <a:t>process  used to produce both solid and hollow products that have a constant </a:t>
            </a:r>
          </a:p>
          <a:p>
            <a:pPr algn="just">
              <a:spcBef>
                <a:spcPct val="50000"/>
              </a:spcBef>
            </a:pPr>
            <a:r>
              <a:rPr lang="en-GB" altLang="en-US" sz="2400" dirty="0">
                <a:latin typeface="Tahoma" pitchFamily="34" charset="0"/>
              </a:rPr>
              <a:t>cross-section. E.g. window frames, hose pipe, curtain track, garden trellis.</a:t>
            </a:r>
            <a:endParaRPr lang="en-US" sz="2400" dirty="0"/>
          </a:p>
        </p:txBody>
      </p:sp>
    </p:spTree>
    <p:extLst>
      <p:ext uri="{BB962C8B-B14F-4D97-AF65-F5344CB8AC3E}">
        <p14:creationId xmlns:p14="http://schemas.microsoft.com/office/powerpoint/2010/main" val="629762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extrusion moulding of plas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ttp://www.the-warren.org/GCSERevision/engineering/img/extrus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37" y="1336964"/>
            <a:ext cx="7743563"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048000" y="5334000"/>
            <a:ext cx="3401930" cy="792163"/>
          </a:xfrm>
        </p:spPr>
        <p:txBody>
          <a:bodyPr>
            <a:normAutofit/>
          </a:bodyPr>
          <a:lstStyle/>
          <a:p>
            <a:r>
              <a:rPr lang="en-US" sz="4400" b="1" i="1" dirty="0">
                <a:solidFill>
                  <a:schemeClr val="accent3">
                    <a:lumMod val="75000"/>
                  </a:schemeClr>
                </a:solidFill>
              </a:rPr>
              <a:t>Horizontal</a:t>
            </a:r>
          </a:p>
        </p:txBody>
      </p:sp>
      <p:sp>
        <p:nvSpPr>
          <p:cNvPr id="2" name="Rectangle 1"/>
          <p:cNvSpPr/>
          <p:nvPr/>
        </p:nvSpPr>
        <p:spPr>
          <a:xfrm>
            <a:off x="2286000" y="5983069"/>
            <a:ext cx="5181600" cy="369332"/>
          </a:xfrm>
          <a:prstGeom prst="rect">
            <a:avLst/>
          </a:prstGeom>
        </p:spPr>
        <p:txBody>
          <a:bodyPr wrap="square">
            <a:spAutoFit/>
          </a:bodyPr>
          <a:lstStyle/>
          <a:p>
            <a:r>
              <a:rPr lang="en-US" dirty="0"/>
              <a:t>https://www.youtube.com/watch?v=Tp2Rdx69SSo</a:t>
            </a:r>
          </a:p>
        </p:txBody>
      </p:sp>
      <p:sp>
        <p:nvSpPr>
          <p:cNvPr id="6" name="TextBox 5"/>
          <p:cNvSpPr txBox="1"/>
          <p:nvPr/>
        </p:nvSpPr>
        <p:spPr>
          <a:xfrm>
            <a:off x="588946" y="5498068"/>
            <a:ext cx="1544654" cy="369332"/>
          </a:xfrm>
          <a:prstGeom prst="rect">
            <a:avLst/>
          </a:prstGeom>
          <a:noFill/>
        </p:spPr>
        <p:txBody>
          <a:bodyPr wrap="none" rtlCol="0">
            <a:spAutoFit/>
          </a:bodyPr>
          <a:lstStyle/>
          <a:p>
            <a:r>
              <a:rPr lang="en-US" b="1" dirty="0">
                <a:solidFill>
                  <a:srgbClr val="0033CC"/>
                </a:solidFill>
              </a:rPr>
              <a:t>Thermoplastic</a:t>
            </a:r>
          </a:p>
        </p:txBody>
      </p:sp>
    </p:spTree>
    <p:extLst>
      <p:ext uri="{BB962C8B-B14F-4D97-AF65-F5344CB8AC3E}">
        <p14:creationId xmlns:p14="http://schemas.microsoft.com/office/powerpoint/2010/main" val="1110271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i="1" dirty="0">
                <a:solidFill>
                  <a:schemeClr val="accent3">
                    <a:lumMod val="75000"/>
                  </a:schemeClr>
                </a:solidFill>
              </a:rPr>
              <a:t>Vertical</a:t>
            </a:r>
          </a:p>
        </p:txBody>
      </p:sp>
      <p:pic>
        <p:nvPicPr>
          <p:cNvPr id="4" name="Picture 6" descr="http://www.hipf.edu.sa/images/courses/blow_molding/Slide1.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16917" y="1066800"/>
            <a:ext cx="6258207" cy="5334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28800" y="6260068"/>
            <a:ext cx="6019800" cy="369332"/>
          </a:xfrm>
          <a:prstGeom prst="rect">
            <a:avLst/>
          </a:prstGeom>
        </p:spPr>
        <p:txBody>
          <a:bodyPr wrap="square">
            <a:spAutoFit/>
          </a:bodyPr>
          <a:lstStyle/>
          <a:p>
            <a:r>
              <a:rPr lang="en-US" dirty="0"/>
              <a:t>https://www.youtube.com/watch?v=xJtyn0vumQU</a:t>
            </a:r>
          </a:p>
        </p:txBody>
      </p:sp>
      <p:sp>
        <p:nvSpPr>
          <p:cNvPr id="5" name="TextBox 4"/>
          <p:cNvSpPr txBox="1"/>
          <p:nvPr/>
        </p:nvSpPr>
        <p:spPr>
          <a:xfrm>
            <a:off x="381000" y="533400"/>
            <a:ext cx="2743200" cy="1384995"/>
          </a:xfrm>
          <a:prstGeom prst="rect">
            <a:avLst/>
          </a:prstGeom>
          <a:noFill/>
        </p:spPr>
        <p:txBody>
          <a:bodyPr wrap="square" rtlCol="0">
            <a:spAutoFit/>
          </a:bodyPr>
          <a:lstStyle/>
          <a:p>
            <a:r>
              <a:rPr lang="en-US" sz="2800" b="1" dirty="0"/>
              <a:t>Also called as ‘Extrusion Blow Molding’.</a:t>
            </a:r>
          </a:p>
        </p:txBody>
      </p:sp>
    </p:spTree>
    <p:extLst>
      <p:ext uri="{BB962C8B-B14F-4D97-AF65-F5344CB8AC3E}">
        <p14:creationId xmlns:p14="http://schemas.microsoft.com/office/powerpoint/2010/main" val="2137263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lidesharecdn.com/kevlarpresentation-101019062709-phpapp02/95/kevlar-presentation-3-728.jpg?cb=1287487688"/>
          <p:cNvPicPr>
            <a:picLocks noChangeAspect="1" noChangeArrowheads="1"/>
          </p:cNvPicPr>
          <p:nvPr/>
        </p:nvPicPr>
        <p:blipFill rotWithShape="1">
          <a:blip r:embed="rId2">
            <a:extLst>
              <a:ext uri="{28A0092B-C50C-407E-A947-70E740481C1C}">
                <a14:useLocalDpi xmlns:a14="http://schemas.microsoft.com/office/drawing/2010/main" val="0"/>
              </a:ext>
            </a:extLst>
          </a:blip>
          <a:srcRect l="4863" t="46028" r="4316" b="23013"/>
          <a:stretch/>
        </p:blipFill>
        <p:spPr bwMode="auto">
          <a:xfrm>
            <a:off x="1143000" y="1447800"/>
            <a:ext cx="6736080" cy="17221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2000" y="3429000"/>
            <a:ext cx="7848600" cy="2677656"/>
          </a:xfrm>
          <a:prstGeom prst="rect">
            <a:avLst/>
          </a:prstGeom>
          <a:noFill/>
        </p:spPr>
        <p:txBody>
          <a:bodyPr wrap="square" rtlCol="0">
            <a:spAutoFit/>
          </a:bodyPr>
          <a:lstStyle/>
          <a:p>
            <a:pPr algn="just"/>
            <a:r>
              <a:rPr lang="en-US" sz="2400" dirty="0"/>
              <a:t>This is a amide co-polymer synthesized by condensation polymerisation of </a:t>
            </a:r>
            <a:r>
              <a:rPr lang="en-US" sz="2400" dirty="0" err="1"/>
              <a:t>phenylene</a:t>
            </a:r>
            <a:r>
              <a:rPr lang="en-US" sz="2400" dirty="0"/>
              <a:t> diamine and </a:t>
            </a:r>
            <a:r>
              <a:rPr lang="en-US" sz="2400" dirty="0" err="1"/>
              <a:t>terpthaloyl</a:t>
            </a:r>
            <a:r>
              <a:rPr lang="en-US" sz="2400" dirty="0"/>
              <a:t> chloride.</a:t>
            </a:r>
          </a:p>
          <a:p>
            <a:pPr algn="just"/>
            <a:r>
              <a:rPr lang="en-US" sz="2400" dirty="0" err="1"/>
              <a:t>Terepthalic</a:t>
            </a:r>
            <a:r>
              <a:rPr lang="en-US" sz="2400" dirty="0"/>
              <a:t> acid is used for manufacture of Kevlar but as </a:t>
            </a:r>
            <a:r>
              <a:rPr lang="en-US" sz="2400" dirty="0" err="1"/>
              <a:t>terepthaloyl</a:t>
            </a:r>
            <a:r>
              <a:rPr lang="en-US" sz="2400" dirty="0"/>
              <a:t> chloride is more active than the </a:t>
            </a:r>
            <a:r>
              <a:rPr lang="en-US" sz="2400" dirty="0" err="1"/>
              <a:t>terephthalic</a:t>
            </a:r>
            <a:r>
              <a:rPr lang="en-US" sz="2400" dirty="0"/>
              <a:t> acid, </a:t>
            </a:r>
            <a:r>
              <a:rPr lang="en-US" sz="2400" dirty="0" err="1"/>
              <a:t>terepthalic</a:t>
            </a:r>
            <a:r>
              <a:rPr lang="en-US" sz="2400" dirty="0"/>
              <a:t> aid is converted to </a:t>
            </a:r>
            <a:r>
              <a:rPr lang="en-US" sz="2400" dirty="0" err="1"/>
              <a:t>terepthalic</a:t>
            </a:r>
            <a:r>
              <a:rPr lang="en-US" sz="2400" dirty="0"/>
              <a:t> chloride which is used to manufacture Kevlar.</a:t>
            </a:r>
          </a:p>
        </p:txBody>
      </p:sp>
      <p:sp>
        <p:nvSpPr>
          <p:cNvPr id="3" name="TextBox 2"/>
          <p:cNvSpPr txBox="1"/>
          <p:nvPr/>
        </p:nvSpPr>
        <p:spPr>
          <a:xfrm>
            <a:off x="990600" y="304800"/>
            <a:ext cx="6020815" cy="954107"/>
          </a:xfrm>
          <a:prstGeom prst="rect">
            <a:avLst/>
          </a:prstGeom>
          <a:noFill/>
        </p:spPr>
        <p:txBody>
          <a:bodyPr wrap="none" rtlCol="0">
            <a:spAutoFit/>
          </a:bodyPr>
          <a:lstStyle/>
          <a:p>
            <a:r>
              <a:rPr lang="en-US" sz="2800" b="1" dirty="0"/>
              <a:t>Synthesis of some important polymers-</a:t>
            </a:r>
          </a:p>
          <a:p>
            <a:r>
              <a:rPr lang="en-US" sz="2800" b="1" dirty="0"/>
              <a:t>Kevlar</a:t>
            </a:r>
          </a:p>
        </p:txBody>
      </p:sp>
    </p:spTree>
    <p:extLst>
      <p:ext uri="{BB962C8B-B14F-4D97-AF65-F5344CB8AC3E}">
        <p14:creationId xmlns:p14="http://schemas.microsoft.com/office/powerpoint/2010/main" val="2469598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942975"/>
            <a:ext cx="7734300" cy="530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66800" y="304800"/>
            <a:ext cx="3578544" cy="461665"/>
          </a:xfrm>
          <a:prstGeom prst="rect">
            <a:avLst/>
          </a:prstGeom>
          <a:noFill/>
        </p:spPr>
        <p:txBody>
          <a:bodyPr wrap="none" rtlCol="0">
            <a:spAutoFit/>
          </a:bodyPr>
          <a:lstStyle/>
          <a:p>
            <a:r>
              <a:rPr lang="en-US" sz="2400" b="1" dirty="0"/>
              <a:t>Condensation mechanism-</a:t>
            </a:r>
          </a:p>
        </p:txBody>
      </p:sp>
    </p:spTree>
    <p:extLst>
      <p:ext uri="{BB962C8B-B14F-4D97-AF65-F5344CB8AC3E}">
        <p14:creationId xmlns:p14="http://schemas.microsoft.com/office/powerpoint/2010/main" val="1817676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2314575"/>
            <a:ext cx="73342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572000" y="12192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724400" y="1417320"/>
            <a:ext cx="1582164" cy="369332"/>
          </a:xfrm>
          <a:prstGeom prst="rect">
            <a:avLst/>
          </a:prstGeom>
          <a:noFill/>
        </p:spPr>
        <p:txBody>
          <a:bodyPr wrap="none" rtlCol="0">
            <a:spAutoFit/>
          </a:bodyPr>
          <a:lstStyle/>
          <a:p>
            <a:r>
              <a:rPr lang="en-US" dirty="0"/>
              <a:t>Polymerisation</a:t>
            </a:r>
          </a:p>
        </p:txBody>
      </p:sp>
      <p:sp>
        <p:nvSpPr>
          <p:cNvPr id="7" name="TextBox 6"/>
          <p:cNvSpPr txBox="1"/>
          <p:nvPr/>
        </p:nvSpPr>
        <p:spPr>
          <a:xfrm>
            <a:off x="4419600" y="3810000"/>
            <a:ext cx="782074" cy="369332"/>
          </a:xfrm>
          <a:prstGeom prst="rect">
            <a:avLst/>
          </a:prstGeom>
          <a:noFill/>
        </p:spPr>
        <p:txBody>
          <a:bodyPr wrap="none" rtlCol="0">
            <a:spAutoFit/>
          </a:bodyPr>
          <a:lstStyle/>
          <a:p>
            <a:r>
              <a:rPr lang="en-US" b="1" dirty="0"/>
              <a:t>Kevlar</a:t>
            </a:r>
          </a:p>
        </p:txBody>
      </p:sp>
    </p:spTree>
    <p:extLst>
      <p:ext uri="{BB962C8B-B14F-4D97-AF65-F5344CB8AC3E}">
        <p14:creationId xmlns:p14="http://schemas.microsoft.com/office/powerpoint/2010/main" val="3586832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lidesharecdn.com/kevlarpresentation-101019062709-phpapp02/95/kevlar-presentation-2-1024.jpg?cb=1287487688"/>
          <p:cNvPicPr>
            <a:picLocks noChangeAspect="1" noChangeArrowheads="1"/>
          </p:cNvPicPr>
          <p:nvPr/>
        </p:nvPicPr>
        <p:blipFill rotWithShape="1">
          <a:blip r:embed="rId2">
            <a:extLst>
              <a:ext uri="{28A0092B-C50C-407E-A947-70E740481C1C}">
                <a14:useLocalDpi xmlns:a14="http://schemas.microsoft.com/office/drawing/2010/main" val="0"/>
              </a:ext>
            </a:extLst>
          </a:blip>
          <a:srcRect l="4714" t="6285" r="4215" b="12857"/>
          <a:stretch/>
        </p:blipFill>
        <p:spPr bwMode="auto">
          <a:xfrm>
            <a:off x="304800" y="304800"/>
            <a:ext cx="6477000" cy="43129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image.slidesharecdn.com/kevlarpresentation-101019062709-phpapp02/95/kevlar-presentation-5-1024.jpg?cb=1287487688"/>
          <p:cNvPicPr>
            <a:picLocks noChangeAspect="1" noChangeArrowheads="1"/>
          </p:cNvPicPr>
          <p:nvPr/>
        </p:nvPicPr>
        <p:blipFill rotWithShape="1">
          <a:blip r:embed="rId3">
            <a:extLst>
              <a:ext uri="{28A0092B-C50C-407E-A947-70E740481C1C}">
                <a14:useLocalDpi xmlns:a14="http://schemas.microsoft.com/office/drawing/2010/main" val="0"/>
              </a:ext>
            </a:extLst>
          </a:blip>
          <a:srcRect l="5435" t="20579" r="7174" b="32464"/>
          <a:stretch/>
        </p:blipFill>
        <p:spPr bwMode="auto">
          <a:xfrm>
            <a:off x="304800" y="4465320"/>
            <a:ext cx="5715000" cy="23030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ramid fiber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4067174"/>
            <a:ext cx="238125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13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age.slidesharecdn.com/kevlarpresentation-101019062709-phpapp02/95/kevlar-presentation-6-1024.jpg?cb=12874876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381000"/>
            <a:ext cx="80264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22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1112838"/>
            <a:ext cx="7848600" cy="4373562"/>
          </a:xfrm>
        </p:spPr>
        <p:txBody>
          <a:bodyPr>
            <a:noAutofit/>
          </a:bodyPr>
          <a:lstStyle/>
          <a:p>
            <a:pPr algn="l"/>
            <a:br>
              <a:rPr lang="en-US" sz="3200" dirty="0"/>
            </a:br>
            <a:r>
              <a:rPr lang="en-US" sz="3200" dirty="0"/>
              <a:t>• Polymers can be separated into </a:t>
            </a:r>
            <a:r>
              <a:rPr lang="en-US" sz="3200" dirty="0">
                <a:solidFill>
                  <a:srgbClr val="00B050"/>
                </a:solidFill>
              </a:rPr>
              <a:t>plastics</a:t>
            </a:r>
            <a:r>
              <a:rPr lang="en-US" sz="3200" dirty="0"/>
              <a:t> and </a:t>
            </a:r>
            <a:r>
              <a:rPr lang="en-US" sz="3200" dirty="0">
                <a:solidFill>
                  <a:srgbClr val="00B0F0"/>
                </a:solidFill>
              </a:rPr>
              <a:t>rubbers</a:t>
            </a:r>
            <a:r>
              <a:rPr lang="en-US" sz="3200" dirty="0"/>
              <a:t> </a:t>
            </a:r>
            <a:r>
              <a:rPr lang="en-US" sz="3200" dirty="0">
                <a:solidFill>
                  <a:schemeClr val="accent2">
                    <a:lumMod val="60000"/>
                    <a:lumOff val="40000"/>
                  </a:schemeClr>
                </a:solidFill>
              </a:rPr>
              <a:t>(</a:t>
            </a:r>
            <a:r>
              <a:rPr lang="en-US" sz="3200" dirty="0" err="1">
                <a:solidFill>
                  <a:schemeClr val="accent2">
                    <a:lumMod val="60000"/>
                    <a:lumOff val="40000"/>
                  </a:schemeClr>
                </a:solidFill>
              </a:rPr>
              <a:t>fibres</a:t>
            </a:r>
            <a:r>
              <a:rPr lang="en-US" sz="3200" dirty="0">
                <a:solidFill>
                  <a:schemeClr val="accent2">
                    <a:lumMod val="60000"/>
                    <a:lumOff val="40000"/>
                  </a:schemeClr>
                </a:solidFill>
              </a:rPr>
              <a:t> not included here)</a:t>
            </a:r>
            <a:br>
              <a:rPr lang="en-US" sz="3200" dirty="0"/>
            </a:br>
            <a:r>
              <a:rPr lang="en-US" sz="3200" dirty="0"/>
              <a:t>• As engineering materials, it is appropriate to divide them into the following three categories: </a:t>
            </a:r>
            <a:br>
              <a:rPr lang="en-US" sz="3200" dirty="0"/>
            </a:br>
            <a:r>
              <a:rPr lang="en-US" sz="3200" dirty="0"/>
              <a:t>1. </a:t>
            </a:r>
            <a:r>
              <a:rPr lang="en-US" sz="3200" dirty="0">
                <a:solidFill>
                  <a:srgbClr val="92D050"/>
                </a:solidFill>
              </a:rPr>
              <a:t>Thermoplastic polymers </a:t>
            </a:r>
            <a:br>
              <a:rPr lang="en-US" sz="3200" dirty="0"/>
            </a:br>
            <a:r>
              <a:rPr lang="en-US" sz="3200" dirty="0"/>
              <a:t>2. </a:t>
            </a:r>
            <a:r>
              <a:rPr lang="en-US" sz="3200" dirty="0">
                <a:solidFill>
                  <a:srgbClr val="92D050"/>
                </a:solidFill>
              </a:rPr>
              <a:t>Thermosetting polymers </a:t>
            </a:r>
            <a:br>
              <a:rPr lang="en-US" sz="3200" dirty="0"/>
            </a:br>
            <a:r>
              <a:rPr lang="en-US" sz="3200" dirty="0"/>
              <a:t>3. </a:t>
            </a:r>
            <a:r>
              <a:rPr lang="en-US" sz="3200" dirty="0">
                <a:solidFill>
                  <a:srgbClr val="00B0F0"/>
                </a:solidFill>
              </a:rPr>
              <a:t>Elastomers</a:t>
            </a:r>
            <a:r>
              <a:rPr lang="en-US" sz="3200" dirty="0"/>
              <a:t> where (1) and (2) are plastics and (3) are rubbers</a:t>
            </a:r>
          </a:p>
        </p:txBody>
      </p:sp>
    </p:spTree>
    <p:extLst>
      <p:ext uri="{BB962C8B-B14F-4D97-AF65-F5344CB8AC3E}">
        <p14:creationId xmlns:p14="http://schemas.microsoft.com/office/powerpoint/2010/main" val="4212516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mage.slidesharecdn.com/kevlarpresentation-101019062709-phpapp02/95/kevlar-presentation-7-1024.jpg?cb=12874876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image.slidesharecdn.com/kevlarpresentation-101019062709-phpapp02/95/kevlar-presentation-8-1024.jpg?cb=128748768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3581400"/>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45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image.slidesharecdn.com/kevlarpresentation-101019062709-phpapp02/95/kevlar-presentation-9-1024.jpg?cb=12874876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79248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470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p:txBody>
          <a:bodyPr/>
          <a:lstStyle/>
          <a:p>
            <a:r>
              <a:rPr lang="en-US" dirty="0"/>
              <a:t>PMMA is manufactured from Methyl methacrylate by addition </a:t>
            </a:r>
            <a:r>
              <a:rPr lang="en-US" dirty="0" err="1"/>
              <a:t>poylmerisation</a:t>
            </a:r>
            <a:r>
              <a:rPr lang="en-US" dirty="0"/>
              <a:t> (Free Radical Polymerization). </a:t>
            </a:r>
          </a:p>
          <a:p>
            <a:endParaRPr lang="en-US" dirty="0"/>
          </a:p>
          <a:p>
            <a:endParaRPr lang="en-US" dirty="0"/>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14687"/>
            <a:ext cx="6937375" cy="2500313"/>
          </a:xfrm>
          <a:prstGeom prst="rect">
            <a:avLst/>
          </a:prstGeom>
          <a:solidFill>
            <a:srgbClr val="B2B2B2"/>
          </a:solidFill>
        </p:spPr>
      </p:pic>
      <p:sp>
        <p:nvSpPr>
          <p:cNvPr id="5" name="Rectangle 2"/>
          <p:cNvSpPr txBox="1">
            <a:spLocks noChangeArrowheads="1"/>
          </p:cNvSpPr>
          <p:nvPr/>
        </p:nvSpPr>
        <p:spPr>
          <a:xfrm>
            <a:off x="1905000" y="304801"/>
            <a:ext cx="6172200" cy="91439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a:t>Polymethyl Methacrylate</a:t>
            </a:r>
            <a:endParaRPr lang="en-US" sz="3200" b="1" dirty="0"/>
          </a:p>
        </p:txBody>
      </p:sp>
    </p:spTree>
    <p:extLst>
      <p:ext uri="{BB962C8B-B14F-4D97-AF65-F5344CB8AC3E}">
        <p14:creationId xmlns:p14="http://schemas.microsoft.com/office/powerpoint/2010/main" val="537149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457200" y="609600"/>
            <a:ext cx="8229600" cy="3200400"/>
          </a:xfrm>
        </p:spPr>
        <p:txBody>
          <a:bodyPr/>
          <a:lstStyle/>
          <a:p>
            <a:r>
              <a:rPr lang="en-US"/>
              <a:t>Step 1 :   </a:t>
            </a:r>
            <a:r>
              <a:rPr lang="en-US" sz="2400"/>
              <a:t>Free radical (R*) plus methyl methacrylate</a:t>
            </a:r>
          </a:p>
          <a:p>
            <a:pPr lvl="1">
              <a:buFont typeface="Wingdings" pitchFamily="2" charset="2"/>
              <a:buNone/>
            </a:pPr>
            <a:endParaRPr lang="en-US" sz="2400"/>
          </a:p>
          <a:p>
            <a:pPr lvl="1">
              <a:buFont typeface="Wingdings" pitchFamily="2" charset="2"/>
              <a:buNone/>
            </a:pPr>
            <a:r>
              <a:rPr lang="en-US" sz="4000"/>
              <a:t>           </a:t>
            </a:r>
            <a:endParaRPr lang="en-US"/>
          </a:p>
        </p:txBody>
      </p:sp>
      <p:sp>
        <p:nvSpPr>
          <p:cNvPr id="6149" name="Text Box 5"/>
          <p:cNvSpPr txBox="1">
            <a:spLocks noChangeArrowheads="1"/>
          </p:cNvSpPr>
          <p:nvPr/>
        </p:nvSpPr>
        <p:spPr bwMode="auto">
          <a:xfrm>
            <a:off x="1752600" y="43434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sz="4800" dirty="0">
                <a:latin typeface="Arial" charset="0"/>
                <a:cs typeface="Arial" charset="0"/>
              </a:rPr>
              <a:t>→</a:t>
            </a:r>
          </a:p>
        </p:txBody>
      </p:sp>
      <p:graphicFrame>
        <p:nvGraphicFramePr>
          <p:cNvPr id="6154" name="Object 10"/>
          <p:cNvGraphicFramePr>
            <a:graphicFrameLocks noChangeAspect="1"/>
          </p:cNvGraphicFramePr>
          <p:nvPr>
            <p:extLst>
              <p:ext uri="{D42A27DB-BD31-4B8C-83A1-F6EECF244321}">
                <p14:modId xmlns:p14="http://schemas.microsoft.com/office/powerpoint/2010/main" val="3690088367"/>
              </p:ext>
            </p:extLst>
          </p:nvPr>
        </p:nvGraphicFramePr>
        <p:xfrm>
          <a:off x="2514600" y="3886200"/>
          <a:ext cx="2843213" cy="2009775"/>
        </p:xfrm>
        <a:graphic>
          <a:graphicData uri="http://schemas.openxmlformats.org/presentationml/2006/ole">
            <mc:AlternateContent xmlns:mc="http://schemas.openxmlformats.org/markup-compatibility/2006">
              <mc:Choice xmlns:v="urn:schemas-microsoft-com:vml" Requires="v">
                <p:oleObj name="Image Document" r:id="rId2" imgW="1724040" imgH="1219320" progId="Imaging.Document">
                  <p:embed/>
                </p:oleObj>
              </mc:Choice>
              <mc:Fallback>
                <p:oleObj name="Image Document" r:id="rId2" imgW="1724040" imgH="1219320" progId="Imaging.Document">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886200"/>
                        <a:ext cx="2843213"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15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95400"/>
            <a:ext cx="3609975" cy="265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13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1" name="Object 3"/>
          <p:cNvGraphicFramePr>
            <a:graphicFrameLocks noGrp="1" noChangeAspect="1"/>
          </p:cNvGraphicFramePr>
          <p:nvPr>
            <p:ph type="body" idx="1"/>
          </p:nvPr>
        </p:nvGraphicFramePr>
        <p:xfrm>
          <a:off x="381000" y="1828800"/>
          <a:ext cx="8229600" cy="1843088"/>
        </p:xfrm>
        <a:graphic>
          <a:graphicData uri="http://schemas.openxmlformats.org/presentationml/2006/ole">
            <mc:AlternateContent xmlns:mc="http://schemas.openxmlformats.org/markup-compatibility/2006">
              <mc:Choice xmlns:v="urn:schemas-microsoft-com:vml" Requires="v">
                <p:oleObj name="Image Document" r:id="rId2" imgW="4933800" imgH="1104840" progId="Imaging.Document">
                  <p:embed/>
                </p:oleObj>
              </mc:Choice>
              <mc:Fallback>
                <p:oleObj name="Image Document" r:id="rId2" imgW="4933800" imgH="1104840" progId="Imaging.Document">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8229600" cy="1843088"/>
                      </a:xfrm>
                      <a:prstGeom prst="rect">
                        <a:avLst/>
                      </a:prstGeom>
                    </p:spPr>
                  </p:pic>
                </p:oleObj>
              </mc:Fallback>
            </mc:AlternateContent>
          </a:graphicData>
        </a:graphic>
      </p:graphicFrame>
      <p:sp>
        <p:nvSpPr>
          <p:cNvPr id="32772" name="Text Box 4"/>
          <p:cNvSpPr txBox="1">
            <a:spLocks noChangeArrowheads="1"/>
          </p:cNvSpPr>
          <p:nvPr/>
        </p:nvSpPr>
        <p:spPr bwMode="auto">
          <a:xfrm>
            <a:off x="685800" y="533400"/>
            <a:ext cx="7391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a:t>Step 2 : Polymerization - MMA radical plus MMA :repeated many, many times</a:t>
            </a:r>
          </a:p>
        </p:txBody>
      </p:sp>
      <p:sp>
        <p:nvSpPr>
          <p:cNvPr id="32773" name="Text Box 5"/>
          <p:cNvSpPr txBox="1">
            <a:spLocks noChangeArrowheads="1"/>
          </p:cNvSpPr>
          <p:nvPr/>
        </p:nvSpPr>
        <p:spPr bwMode="auto">
          <a:xfrm>
            <a:off x="685800" y="3581400"/>
            <a:ext cx="6400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dirty="0"/>
              <a:t>Step 3 : Termination – occurs when two radicals join</a:t>
            </a:r>
          </a:p>
        </p:txBody>
      </p:sp>
      <p:pic>
        <p:nvPicPr>
          <p:cNvPr id="15469" name="Picture 109"/>
          <p:cNvPicPr>
            <a:picLocks noChangeAspect="1" noChangeArrowheads="1"/>
          </p:cNvPicPr>
          <p:nvPr/>
        </p:nvPicPr>
        <p:blipFill rotWithShape="1">
          <a:blip r:embed="rId4">
            <a:extLst>
              <a:ext uri="{28A0092B-C50C-407E-A947-70E740481C1C}">
                <a14:useLocalDpi xmlns:a14="http://schemas.microsoft.com/office/drawing/2010/main" val="0"/>
              </a:ext>
            </a:extLst>
          </a:blip>
          <a:srcRect l="9875" t="19938" r="10877" b="61357"/>
          <a:stretch/>
        </p:blipFill>
        <p:spPr bwMode="auto">
          <a:xfrm>
            <a:off x="457200" y="4648200"/>
            <a:ext cx="4815841" cy="85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70" name="Picture 110"/>
          <p:cNvPicPr>
            <a:picLocks noChangeAspect="1" noChangeArrowheads="1"/>
          </p:cNvPicPr>
          <p:nvPr/>
        </p:nvPicPr>
        <p:blipFill rotWithShape="1">
          <a:blip r:embed="rId4">
            <a:extLst>
              <a:ext uri="{28A0092B-C50C-407E-A947-70E740481C1C}">
                <a14:useLocalDpi xmlns:a14="http://schemas.microsoft.com/office/drawing/2010/main" val="0"/>
              </a:ext>
            </a:extLst>
          </a:blip>
          <a:srcRect l="10282" t="79959" r="10470"/>
          <a:stretch/>
        </p:blipFill>
        <p:spPr bwMode="auto">
          <a:xfrm>
            <a:off x="4175760" y="5715000"/>
            <a:ext cx="481584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95400" y="5715000"/>
            <a:ext cx="1415259" cy="369332"/>
          </a:xfrm>
          <a:prstGeom prst="rect">
            <a:avLst/>
          </a:prstGeom>
          <a:noFill/>
        </p:spPr>
        <p:txBody>
          <a:bodyPr wrap="none" rtlCol="0">
            <a:spAutoFit/>
          </a:bodyPr>
          <a:lstStyle/>
          <a:p>
            <a:r>
              <a:rPr lang="en-US" b="1" dirty="0"/>
              <a:t>Combination</a:t>
            </a:r>
          </a:p>
        </p:txBody>
      </p:sp>
      <p:sp>
        <p:nvSpPr>
          <p:cNvPr id="3" name="TextBox 2"/>
          <p:cNvSpPr txBox="1"/>
          <p:nvPr/>
        </p:nvSpPr>
        <p:spPr>
          <a:xfrm>
            <a:off x="6248400" y="5193268"/>
            <a:ext cx="1886927" cy="369332"/>
          </a:xfrm>
          <a:prstGeom prst="rect">
            <a:avLst/>
          </a:prstGeom>
          <a:noFill/>
        </p:spPr>
        <p:txBody>
          <a:bodyPr wrap="none" rtlCol="0">
            <a:spAutoFit/>
          </a:bodyPr>
          <a:lstStyle/>
          <a:p>
            <a:r>
              <a:rPr lang="en-US" b="1" dirty="0" err="1"/>
              <a:t>Disproportination</a:t>
            </a:r>
            <a:endParaRPr lang="en-US" b="1" dirty="0"/>
          </a:p>
        </p:txBody>
      </p:sp>
    </p:spTree>
    <p:extLst>
      <p:ext uri="{BB962C8B-B14F-4D97-AF65-F5344CB8AC3E}">
        <p14:creationId xmlns:p14="http://schemas.microsoft.com/office/powerpoint/2010/main" val="341716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Catalysts</a:t>
            </a:r>
          </a:p>
        </p:txBody>
      </p:sp>
      <p:sp>
        <p:nvSpPr>
          <p:cNvPr id="7171" name="Rectangle 3"/>
          <p:cNvSpPr>
            <a:spLocks noGrp="1" noChangeArrowheads="1"/>
          </p:cNvSpPr>
          <p:nvPr>
            <p:ph type="body" idx="1"/>
          </p:nvPr>
        </p:nvSpPr>
        <p:spPr/>
        <p:txBody>
          <a:bodyPr/>
          <a:lstStyle/>
          <a:p>
            <a:pPr>
              <a:buClr>
                <a:schemeClr val="tx1"/>
              </a:buClr>
            </a:pPr>
            <a:r>
              <a:rPr lang="en-US"/>
              <a:t>Multiple catalysts can be used in production of PMMA.  Some of these are:</a:t>
            </a:r>
          </a:p>
          <a:p>
            <a:pPr lvl="1">
              <a:buClr>
                <a:schemeClr val="tx1"/>
              </a:buClr>
            </a:pPr>
            <a:r>
              <a:rPr lang="en-US"/>
              <a:t>Butyl Lithium</a:t>
            </a:r>
          </a:p>
          <a:p>
            <a:pPr lvl="1">
              <a:buClr>
                <a:schemeClr val="tx1"/>
              </a:buClr>
            </a:pPr>
            <a:r>
              <a:rPr lang="en-US"/>
              <a:t>Highly active catalysts based on group 4 metallocenes</a:t>
            </a:r>
          </a:p>
          <a:p>
            <a:pPr lvl="1">
              <a:buClr>
                <a:schemeClr val="tx1"/>
              </a:buClr>
            </a:pPr>
            <a:r>
              <a:rPr lang="en-US"/>
              <a:t>An aluminum system supported by salen ligands</a:t>
            </a:r>
          </a:p>
          <a:p>
            <a:pPr lvl="1">
              <a:buClr>
                <a:schemeClr val="tx1"/>
              </a:buClr>
              <a:buFont typeface="Wingdings" pitchFamily="2" charset="2"/>
              <a:buNone/>
            </a:pPr>
            <a:endParaRPr lang="en-US"/>
          </a:p>
        </p:txBody>
      </p:sp>
    </p:spTree>
    <p:extLst>
      <p:ext uri="{BB962C8B-B14F-4D97-AF65-F5344CB8AC3E}">
        <p14:creationId xmlns:p14="http://schemas.microsoft.com/office/powerpoint/2010/main" val="871692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76200"/>
            <a:ext cx="8229600" cy="1143000"/>
          </a:xfrm>
        </p:spPr>
        <p:txBody>
          <a:bodyPr>
            <a:normAutofit/>
          </a:bodyPr>
          <a:lstStyle/>
          <a:p>
            <a:r>
              <a:rPr lang="en-US" sz="3600" dirty="0">
                <a:solidFill>
                  <a:srgbClr val="FF0000"/>
                </a:solidFill>
              </a:rPr>
              <a:t>Why Use Different Catalysts?</a:t>
            </a:r>
          </a:p>
        </p:txBody>
      </p:sp>
      <p:sp>
        <p:nvSpPr>
          <p:cNvPr id="12291" name="Rectangle 3"/>
          <p:cNvSpPr>
            <a:spLocks noGrp="1" noChangeArrowheads="1"/>
          </p:cNvSpPr>
          <p:nvPr>
            <p:ph type="body" idx="1"/>
          </p:nvPr>
        </p:nvSpPr>
        <p:spPr>
          <a:xfrm>
            <a:off x="457200" y="838200"/>
            <a:ext cx="8229600" cy="4525963"/>
          </a:xfrm>
        </p:spPr>
        <p:txBody>
          <a:bodyPr>
            <a:normAutofit/>
          </a:bodyPr>
          <a:lstStyle/>
          <a:p>
            <a:r>
              <a:rPr lang="en-US" sz="2400" dirty="0"/>
              <a:t>Different catalysts result in different versions of the polymer</a:t>
            </a:r>
          </a:p>
          <a:p>
            <a:pPr lvl="1"/>
            <a:r>
              <a:rPr lang="en-US" sz="2400" dirty="0"/>
              <a:t>Variation is due to the placement of the ester (R-O-R) and methyl (CH</a:t>
            </a:r>
            <a:r>
              <a:rPr lang="en-US" sz="2400" baseline="-25000" dirty="0"/>
              <a:t>3</a:t>
            </a:r>
            <a:r>
              <a:rPr lang="en-US" sz="2400" dirty="0"/>
              <a:t>) groups along the polymer backbone</a:t>
            </a:r>
          </a:p>
        </p:txBody>
      </p:sp>
      <p:sp>
        <p:nvSpPr>
          <p:cNvPr id="4" name="Rectangle 3"/>
          <p:cNvSpPr txBox="1">
            <a:spLocks noChangeArrowheads="1"/>
          </p:cNvSpPr>
          <p:nvPr/>
        </p:nvSpPr>
        <p:spPr>
          <a:xfrm>
            <a:off x="381000" y="2209800"/>
            <a:ext cx="6172200" cy="44958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2400" dirty="0"/>
              <a:t>Isotactic – similar groups on same side of chain</a:t>
            </a:r>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r>
              <a:rPr lang="en-US" sz="2400" dirty="0" err="1"/>
              <a:t>Syndiotactic</a:t>
            </a:r>
            <a:r>
              <a:rPr lang="en-US" sz="2400" dirty="0"/>
              <a:t> – two groups alternate</a:t>
            </a:r>
          </a:p>
          <a:p>
            <a:pPr>
              <a:lnSpc>
                <a:spcPct val="90000"/>
              </a:lnSpc>
            </a:pPr>
            <a:endParaRPr lang="en-US" sz="2800" dirty="0"/>
          </a:p>
          <a:p>
            <a:pPr>
              <a:lnSpc>
                <a:spcPct val="90000"/>
              </a:lnSpc>
              <a:buFont typeface="Wingdings" pitchFamily="2" charset="2"/>
              <a:buNone/>
            </a:pPr>
            <a:endParaRPr lang="en-US" sz="2800" dirty="0"/>
          </a:p>
          <a:p>
            <a:pPr>
              <a:lnSpc>
                <a:spcPct val="90000"/>
              </a:lnSpc>
            </a:pPr>
            <a:endParaRPr lang="en-US" sz="2800" dirty="0"/>
          </a:p>
          <a:p>
            <a:pPr>
              <a:lnSpc>
                <a:spcPct val="90000"/>
              </a:lnSpc>
            </a:pPr>
            <a:r>
              <a:rPr lang="en-US" sz="2400" dirty="0" err="1"/>
              <a:t>Atatactic</a:t>
            </a:r>
            <a:r>
              <a:rPr lang="en-US" sz="2400" dirty="0"/>
              <a:t> – displays no regular pattern</a:t>
            </a:r>
          </a:p>
          <a:p>
            <a:pPr lvl="1">
              <a:lnSpc>
                <a:spcPct val="90000"/>
              </a:lnSpc>
              <a:buFont typeface="Wingdings" pitchFamily="2" charset="2"/>
              <a:buChar char="v"/>
            </a:pPr>
            <a:endParaRPr lang="en-US" sz="2400" dirty="0"/>
          </a:p>
          <a:p>
            <a:pPr lvl="1">
              <a:lnSpc>
                <a:spcPct val="90000"/>
              </a:lnSpc>
              <a:buFont typeface="Wingdings" pitchFamily="2" charset="2"/>
              <a:buChar char="v"/>
            </a:pPr>
            <a:endParaRPr lang="en-US" sz="2400" dirty="0"/>
          </a:p>
          <a:p>
            <a:pPr lvl="1">
              <a:lnSpc>
                <a:spcPct val="90000"/>
              </a:lnSpc>
              <a:buFont typeface="Wingdings" pitchFamily="2" charset="2"/>
              <a:buNone/>
            </a:pPr>
            <a:endParaRPr lang="en-US" sz="2400" dirty="0"/>
          </a:p>
          <a:p>
            <a:pPr lvl="1">
              <a:lnSpc>
                <a:spcPct val="90000"/>
              </a:lnSpc>
              <a:buFont typeface="Wingdings" pitchFamily="2" charset="2"/>
              <a:buChar char="v"/>
            </a:pPr>
            <a:endParaRPr lang="en-US" sz="2400" dirty="0"/>
          </a:p>
          <a:p>
            <a:pPr lvl="1">
              <a:lnSpc>
                <a:spcPct val="90000"/>
              </a:lnSpc>
              <a:buFont typeface="Wingdings" pitchFamily="2" charset="2"/>
              <a:buChar char="v"/>
            </a:pPr>
            <a:r>
              <a:rPr lang="en-US" sz="2000" dirty="0"/>
              <a:t>Every other carbon in the chain is a </a:t>
            </a:r>
            <a:r>
              <a:rPr lang="en-US" sz="2000" dirty="0" err="1"/>
              <a:t>steriocenter</a:t>
            </a: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3620598068"/>
              </p:ext>
            </p:extLst>
          </p:nvPr>
        </p:nvGraphicFramePr>
        <p:xfrm>
          <a:off x="1600201" y="2590800"/>
          <a:ext cx="4545806" cy="837010"/>
        </p:xfrm>
        <a:graphic>
          <a:graphicData uri="http://schemas.openxmlformats.org/presentationml/2006/ole">
            <mc:AlternateContent xmlns:mc="http://schemas.openxmlformats.org/markup-compatibility/2006">
              <mc:Choice xmlns:v="urn:schemas-microsoft-com:vml" Requires="v">
                <p:oleObj name="Visio" r:id="rId2" imgW="8299440" imgH="1526760" progId="Visio.Drawing.11">
                  <p:embed/>
                </p:oleObj>
              </mc:Choice>
              <mc:Fallback>
                <p:oleObj name="Visio" r:id="rId2" imgW="8299440" imgH="1526760"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590800"/>
                        <a:ext cx="4545806" cy="837010"/>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1972162"/>
              </p:ext>
            </p:extLst>
          </p:nvPr>
        </p:nvGraphicFramePr>
        <p:xfrm>
          <a:off x="1600200" y="3886200"/>
          <a:ext cx="4463654" cy="844154"/>
        </p:xfrm>
        <a:graphic>
          <a:graphicData uri="http://schemas.openxmlformats.org/presentationml/2006/ole">
            <mc:AlternateContent xmlns:mc="http://schemas.openxmlformats.org/markup-compatibility/2006">
              <mc:Choice xmlns:v="urn:schemas-microsoft-com:vml" Requires="v">
                <p:oleObj name="Visio" r:id="rId4" imgW="8180280" imgH="1545480" progId="Visio.Drawing.11">
                  <p:embed/>
                </p:oleObj>
              </mc:Choice>
              <mc:Fallback>
                <p:oleObj name="Visio" r:id="rId4" imgW="8180280" imgH="15454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886200"/>
                        <a:ext cx="4463654" cy="844154"/>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02592317"/>
              </p:ext>
            </p:extLst>
          </p:nvPr>
        </p:nvGraphicFramePr>
        <p:xfrm>
          <a:off x="1752601" y="5133975"/>
          <a:ext cx="4285060" cy="809625"/>
        </p:xfrm>
        <a:graphic>
          <a:graphicData uri="http://schemas.openxmlformats.org/presentationml/2006/ole">
            <mc:AlternateContent xmlns:mc="http://schemas.openxmlformats.org/markup-compatibility/2006">
              <mc:Choice xmlns:v="urn:schemas-microsoft-com:vml" Requires="v">
                <p:oleObj name="Visio" r:id="rId6" imgW="8180280" imgH="1545480" progId="Visio.Drawing.11">
                  <p:embed/>
                </p:oleObj>
              </mc:Choice>
              <mc:Fallback>
                <p:oleObj name="Visio" r:id="rId6" imgW="8180280" imgH="154548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1" y="5133975"/>
                        <a:ext cx="4285060" cy="8096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94426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sz="2800" dirty="0">
                <a:solidFill>
                  <a:srgbClr val="FF0000"/>
                </a:solidFill>
              </a:rPr>
              <a:t>Properties of PMMA</a:t>
            </a:r>
          </a:p>
        </p:txBody>
      </p:sp>
      <p:sp>
        <p:nvSpPr>
          <p:cNvPr id="18435" name="Rectangle 3"/>
          <p:cNvSpPr>
            <a:spLocks noGrp="1" noChangeArrowheads="1"/>
          </p:cNvSpPr>
          <p:nvPr>
            <p:ph type="body" idx="1"/>
          </p:nvPr>
        </p:nvSpPr>
        <p:spPr>
          <a:xfrm>
            <a:off x="457200" y="1143000"/>
            <a:ext cx="8229600" cy="4525963"/>
          </a:xfrm>
        </p:spPr>
        <p:txBody>
          <a:bodyPr/>
          <a:lstStyle/>
          <a:p>
            <a:pPr>
              <a:lnSpc>
                <a:spcPct val="90000"/>
              </a:lnSpc>
            </a:pPr>
            <a:r>
              <a:rPr lang="en-US" sz="2400" dirty="0"/>
              <a:t>Lighter than glass (density is about half that of glass)</a:t>
            </a:r>
          </a:p>
          <a:p>
            <a:pPr>
              <a:lnSpc>
                <a:spcPct val="90000"/>
              </a:lnSpc>
            </a:pPr>
            <a:r>
              <a:rPr lang="en-US" sz="2400" dirty="0"/>
              <a:t>Shatter proof</a:t>
            </a:r>
          </a:p>
          <a:p>
            <a:pPr>
              <a:lnSpc>
                <a:spcPct val="90000"/>
              </a:lnSpc>
            </a:pPr>
            <a:r>
              <a:rPr lang="en-US" sz="2400" dirty="0"/>
              <a:t>Softer and easier to scratch than glass (scratch resistant coatings may be applied)</a:t>
            </a:r>
          </a:p>
          <a:p>
            <a:pPr>
              <a:lnSpc>
                <a:spcPct val="90000"/>
              </a:lnSpc>
            </a:pPr>
            <a:r>
              <a:rPr lang="en-US" sz="2400" dirty="0"/>
              <a:t>Transmits more light than glass (92% of visible light)</a:t>
            </a:r>
          </a:p>
          <a:p>
            <a:pPr>
              <a:lnSpc>
                <a:spcPct val="90000"/>
              </a:lnSpc>
            </a:pPr>
            <a:r>
              <a:rPr lang="en-US" sz="2400" dirty="0"/>
              <a:t>Does not filter UV light (may be coated with UV film)</a:t>
            </a:r>
          </a:p>
          <a:p>
            <a:pPr>
              <a:lnSpc>
                <a:spcPct val="90000"/>
              </a:lnSpc>
            </a:pPr>
            <a:r>
              <a:rPr lang="en-US" sz="2400" dirty="0"/>
              <a:t>More transparent than glass, so windows can be made thicker</a:t>
            </a:r>
          </a:p>
          <a:p>
            <a:pPr>
              <a:lnSpc>
                <a:spcPct val="90000"/>
              </a:lnSpc>
            </a:pPr>
            <a:endParaRPr lang="en-US" sz="2400" dirty="0"/>
          </a:p>
        </p:txBody>
      </p:sp>
      <p:sp>
        <p:nvSpPr>
          <p:cNvPr id="4" name="Rectangle 2"/>
          <p:cNvSpPr txBox="1">
            <a:spLocks noChangeArrowheads="1"/>
          </p:cNvSpPr>
          <p:nvPr/>
        </p:nvSpPr>
        <p:spPr>
          <a:xfrm>
            <a:off x="457200" y="3581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rgbClr val="FF0000"/>
                </a:solidFill>
              </a:rPr>
              <a:t>Current uses for PMMA</a:t>
            </a:r>
          </a:p>
        </p:txBody>
      </p:sp>
      <p:sp>
        <p:nvSpPr>
          <p:cNvPr id="5" name="Rectangle 3"/>
          <p:cNvSpPr txBox="1">
            <a:spLocks noChangeArrowheads="1"/>
          </p:cNvSpPr>
          <p:nvPr/>
        </p:nvSpPr>
        <p:spPr>
          <a:xfrm>
            <a:off x="457200" y="4495800"/>
            <a:ext cx="8229600"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Include many uses similar to those for which it was first developed but include many things never imagined by the inventors!  A partial list of the uses for PMMA includes:</a:t>
            </a:r>
          </a:p>
        </p:txBody>
      </p:sp>
    </p:spTree>
    <p:extLst>
      <p:ext uri="{BB962C8B-B14F-4D97-AF65-F5344CB8AC3E}">
        <p14:creationId xmlns:p14="http://schemas.microsoft.com/office/powerpoint/2010/main" val="2281846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381000" y="609600"/>
            <a:ext cx="8229600" cy="5867400"/>
          </a:xfrm>
        </p:spPr>
        <p:txBody>
          <a:bodyPr/>
          <a:lstStyle/>
          <a:p>
            <a:r>
              <a:rPr lang="en-US" sz="2800"/>
              <a:t>Safety glass such as Plexiglass and Lucite – uses range from windows for aquariums  and under-water restaurants to safety shields at hockey rinks to skylights in your home to simple paperweights</a:t>
            </a:r>
          </a:p>
          <a:p>
            <a:endParaRPr lang="en-US" sz="2800"/>
          </a:p>
          <a:p>
            <a:pPr>
              <a:buFont typeface="Wingdings" pitchFamily="2" charset="2"/>
              <a:buNone/>
            </a:pPr>
            <a:r>
              <a:rPr lang="en-US"/>
              <a:t> </a:t>
            </a:r>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l="20583"/>
          <a:stretch>
            <a:fillRect/>
          </a:stretch>
        </p:blipFill>
        <p:spPr bwMode="auto">
          <a:xfrm>
            <a:off x="4648200" y="3124200"/>
            <a:ext cx="4116388" cy="2978150"/>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p:cNvPicPr>
            <a:picLocks noChangeAspect="1" noChangeArrowheads="1"/>
          </p:cNvPicPr>
          <p:nvPr/>
        </p:nvPicPr>
        <p:blipFill>
          <a:blip r:embed="rId3">
            <a:extLst>
              <a:ext uri="{28A0092B-C50C-407E-A947-70E740481C1C}">
                <a14:useLocalDpi xmlns:a14="http://schemas.microsoft.com/office/drawing/2010/main" val="0"/>
              </a:ext>
            </a:extLst>
          </a:blip>
          <a:srcRect l="23242"/>
          <a:stretch>
            <a:fillRect/>
          </a:stretch>
        </p:blipFill>
        <p:spPr bwMode="auto">
          <a:xfrm>
            <a:off x="228600" y="2895600"/>
            <a:ext cx="4095750" cy="334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48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r>
              <a:rPr lang="en-US" sz="4000"/>
              <a:t>Medical Uses</a:t>
            </a:r>
            <a:br>
              <a:rPr lang="en-US" sz="4000"/>
            </a:br>
            <a:endParaRPr lang="en-US" sz="4000"/>
          </a:p>
        </p:txBody>
      </p:sp>
      <p:sp>
        <p:nvSpPr>
          <p:cNvPr id="23555" name="Rectangle 3"/>
          <p:cNvSpPr>
            <a:spLocks noGrp="1" noChangeArrowheads="1"/>
          </p:cNvSpPr>
          <p:nvPr>
            <p:ph type="body" idx="1"/>
          </p:nvPr>
        </p:nvSpPr>
        <p:spPr/>
        <p:txBody>
          <a:bodyPr/>
          <a:lstStyle/>
          <a:p>
            <a:r>
              <a:rPr lang="en-US"/>
              <a:t>Used as bone cement for use in arthroplastic procedures of the hip, knee, and other joints for the fixation of polymer or metallic prosthetic implants to living bone  </a:t>
            </a:r>
          </a:p>
          <a:p>
            <a:r>
              <a:rPr lang="en-US"/>
              <a:t>Used in Pacemakers</a:t>
            </a:r>
          </a:p>
        </p:txBody>
      </p:sp>
      <p:sp>
        <p:nvSpPr>
          <p:cNvPr id="2" name="TextBox 1"/>
          <p:cNvSpPr txBox="1"/>
          <p:nvPr/>
        </p:nvSpPr>
        <p:spPr>
          <a:xfrm>
            <a:off x="2200391" y="5181600"/>
            <a:ext cx="4886209" cy="369332"/>
          </a:xfrm>
          <a:prstGeom prst="rect">
            <a:avLst/>
          </a:prstGeom>
          <a:noFill/>
        </p:spPr>
        <p:txBody>
          <a:bodyPr wrap="none" rtlCol="0">
            <a:spAutoFit/>
          </a:bodyPr>
          <a:lstStyle/>
          <a:p>
            <a:r>
              <a:rPr lang="en-US" b="1" dirty="0">
                <a:solidFill>
                  <a:srgbClr val="0033CC"/>
                </a:solidFill>
              </a:rPr>
              <a:t>What are characteristics of biomedical polymers?</a:t>
            </a:r>
          </a:p>
        </p:txBody>
      </p:sp>
    </p:spTree>
    <p:extLst>
      <p:ext uri="{BB962C8B-B14F-4D97-AF65-F5344CB8AC3E}">
        <p14:creationId xmlns:p14="http://schemas.microsoft.com/office/powerpoint/2010/main" val="3895309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ox(in)">
                                      <p:cBhvr>
                                        <p:cTn id="7" dur="1000"/>
                                        <p:tgtEl>
                                          <p:spTgt spid="235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box(in)">
                                      <p:cBhvr>
                                        <p:cTn id="12" dur="1000"/>
                                        <p:tgtEl>
                                          <p:spTgt spid="235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382000" cy="457200"/>
          </a:xfrm>
        </p:spPr>
        <p:txBody>
          <a:bodyPr>
            <a:noAutofit/>
          </a:bodyPr>
          <a:lstStyle/>
          <a:p>
            <a:pPr algn="l"/>
            <a:r>
              <a:rPr lang="en-US" sz="3200" dirty="0">
                <a:solidFill>
                  <a:srgbClr val="92D050"/>
                </a:solidFill>
              </a:rPr>
              <a:t>Thermoplastic Polymers </a:t>
            </a:r>
            <a:r>
              <a:rPr lang="en-US" sz="3200" dirty="0"/>
              <a:t>- Thermoplastics (TP) </a:t>
            </a:r>
            <a:br>
              <a:rPr lang="en-US" sz="3200" dirty="0"/>
            </a:br>
            <a:r>
              <a:rPr lang="en-US" sz="3200" dirty="0"/>
              <a:t>•Solid materials at room temperature but viscous liquids when heated to temperatures of only a few hundred degrees </a:t>
            </a:r>
            <a:br>
              <a:rPr lang="en-US" sz="3200" dirty="0"/>
            </a:br>
            <a:r>
              <a:rPr lang="en-US" sz="3200" dirty="0"/>
              <a:t>•This characteristic allows them to be easily and economically shaped into products </a:t>
            </a:r>
            <a:br>
              <a:rPr lang="en-US" sz="3200" dirty="0"/>
            </a:br>
            <a:r>
              <a:rPr lang="en-US" sz="3200" dirty="0"/>
              <a:t>•They can be subjected to heating and cooling cycles repeatedly without significant degradation</a:t>
            </a:r>
          </a:p>
        </p:txBody>
      </p:sp>
    </p:spTree>
    <p:extLst>
      <p:ext uri="{BB962C8B-B14F-4D97-AF65-F5344CB8AC3E}">
        <p14:creationId xmlns:p14="http://schemas.microsoft.com/office/powerpoint/2010/main" val="3823490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228600"/>
            <a:ext cx="8019183" cy="646331"/>
          </a:xfrm>
          <a:prstGeom prst="rect">
            <a:avLst/>
          </a:prstGeom>
          <a:noFill/>
        </p:spPr>
        <p:txBody>
          <a:bodyPr wrap="none" rtlCol="0">
            <a:spAutoFit/>
          </a:bodyPr>
          <a:lstStyle/>
          <a:p>
            <a:r>
              <a:rPr lang="en-US" sz="3600" b="1" dirty="0" err="1"/>
              <a:t>PolyLactic</a:t>
            </a:r>
            <a:r>
              <a:rPr lang="en-US" sz="3600" b="1" dirty="0"/>
              <a:t> acid (</a:t>
            </a:r>
            <a:r>
              <a:rPr lang="en-US" sz="3600" b="1" dirty="0">
                <a:solidFill>
                  <a:srgbClr val="00B050"/>
                </a:solidFill>
              </a:rPr>
              <a:t>Bio-Degradable Polymer</a:t>
            </a:r>
            <a:r>
              <a:rPr lang="en-US" sz="3600" b="1" dirty="0"/>
              <a:t>)</a:t>
            </a:r>
          </a:p>
        </p:txBody>
      </p:sp>
      <p:sp>
        <p:nvSpPr>
          <p:cNvPr id="6" name="AutoShape 2" descr="Poly(lactic Acid) Polymer - an overview | ScienceDirect Top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534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60375" y="3886200"/>
            <a:ext cx="8122288" cy="523220"/>
          </a:xfrm>
          <a:prstGeom prst="rect">
            <a:avLst/>
          </a:prstGeom>
          <a:noFill/>
        </p:spPr>
        <p:txBody>
          <a:bodyPr wrap="none" rtlCol="0">
            <a:spAutoFit/>
          </a:bodyPr>
          <a:lstStyle/>
          <a:p>
            <a:r>
              <a:rPr lang="en-US" sz="2800" dirty="0"/>
              <a:t>Condensation mechanism- Removal of water molecule</a:t>
            </a:r>
          </a:p>
        </p:txBody>
      </p:sp>
    </p:spTree>
    <p:extLst>
      <p:ext uri="{BB962C8B-B14F-4D97-AF65-F5344CB8AC3E}">
        <p14:creationId xmlns:p14="http://schemas.microsoft.com/office/powerpoint/2010/main" val="165075305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304800"/>
            <a:ext cx="8534400" cy="5632311"/>
          </a:xfrm>
          <a:prstGeom prst="rect">
            <a:avLst/>
          </a:prstGeom>
        </p:spPr>
        <p:txBody>
          <a:bodyPr wrap="square">
            <a:spAutoFit/>
          </a:bodyPr>
          <a:lstStyle/>
          <a:p>
            <a:pPr algn="just"/>
            <a:r>
              <a:rPr lang="en-US" sz="2400" b="1" dirty="0" err="1"/>
              <a:t>Polylactic</a:t>
            </a:r>
            <a:r>
              <a:rPr lang="en-US" sz="2400" b="1" dirty="0"/>
              <a:t> acid</a:t>
            </a:r>
            <a:r>
              <a:rPr lang="en-US" sz="2400" dirty="0"/>
              <a:t>, </a:t>
            </a:r>
            <a:r>
              <a:rPr lang="en-US" sz="2400" b="1" dirty="0"/>
              <a:t>PLA</a:t>
            </a:r>
            <a:r>
              <a:rPr lang="en-US" sz="2400" dirty="0"/>
              <a:t> is a </a:t>
            </a:r>
            <a:r>
              <a:rPr lang="en-US" sz="2400" dirty="0">
                <a:hlinkClick r:id="rId2" tooltip="Thermoplastic"/>
              </a:rPr>
              <a:t>thermoplastic</a:t>
            </a:r>
            <a:r>
              <a:rPr lang="en-US" sz="2400" dirty="0"/>
              <a:t> </a:t>
            </a:r>
            <a:r>
              <a:rPr lang="en-US" sz="2400" dirty="0">
                <a:hlinkClick r:id="rId3" tooltip="Polyester"/>
              </a:rPr>
              <a:t>polyester</a:t>
            </a:r>
            <a:r>
              <a:rPr lang="en-US" sz="2400" dirty="0"/>
              <a:t> with backbone formula (C</a:t>
            </a:r>
            <a:r>
              <a:rPr lang="en-US" sz="2400" baseline="-25000" dirty="0"/>
              <a:t>3</a:t>
            </a:r>
            <a:r>
              <a:rPr lang="en-US" sz="2400" dirty="0"/>
              <a:t>H</a:t>
            </a:r>
            <a:r>
              <a:rPr lang="en-US" sz="2400" baseline="-25000" dirty="0"/>
              <a:t>4</a:t>
            </a:r>
            <a:r>
              <a:rPr lang="en-US" sz="2400" dirty="0"/>
              <a:t>O</a:t>
            </a:r>
            <a:r>
              <a:rPr lang="en-US" sz="2400" baseline="-25000" dirty="0"/>
              <a:t>2</a:t>
            </a:r>
            <a:r>
              <a:rPr lang="en-US" sz="2400" dirty="0"/>
              <a:t>)</a:t>
            </a:r>
            <a:r>
              <a:rPr lang="en-US" sz="2400" i="1" baseline="-25000" dirty="0"/>
              <a:t>n</a:t>
            </a:r>
            <a:r>
              <a:rPr lang="en-US" sz="2400" dirty="0"/>
              <a:t> or [–C(CH</a:t>
            </a:r>
            <a:r>
              <a:rPr lang="en-US" sz="2400" baseline="-25000" dirty="0"/>
              <a:t>3</a:t>
            </a:r>
            <a:r>
              <a:rPr lang="en-US" sz="2400" dirty="0"/>
              <a:t>)HC(=O)O–]</a:t>
            </a:r>
            <a:r>
              <a:rPr lang="en-US" sz="2400" i="1" baseline="-25000" dirty="0"/>
              <a:t>n</a:t>
            </a:r>
            <a:r>
              <a:rPr lang="en-US" sz="2400" dirty="0"/>
              <a:t>, formally obtained by </a:t>
            </a:r>
            <a:r>
              <a:rPr lang="en-US" sz="2400" dirty="0">
                <a:hlinkClick r:id="rId4" tooltip="Condensation reaction"/>
              </a:rPr>
              <a:t>condensation</a:t>
            </a:r>
            <a:r>
              <a:rPr lang="en-US" sz="2400" dirty="0"/>
              <a:t> of </a:t>
            </a:r>
            <a:r>
              <a:rPr lang="en-US" sz="2400" dirty="0">
                <a:hlinkClick r:id="rId5" tooltip="Lactic acid"/>
              </a:rPr>
              <a:t>lactic acid</a:t>
            </a:r>
            <a:r>
              <a:rPr lang="en-US" sz="2400" dirty="0"/>
              <a:t> C(CH</a:t>
            </a:r>
            <a:r>
              <a:rPr lang="en-US" sz="2400" baseline="-25000" dirty="0"/>
              <a:t>3</a:t>
            </a:r>
            <a:r>
              <a:rPr lang="en-US" sz="2400" dirty="0"/>
              <a:t>)(OH)HCOOH with loss of water. It can also be prepared by ring-opening polymerization of </a:t>
            </a:r>
            <a:r>
              <a:rPr lang="en-US" sz="2400" dirty="0" err="1">
                <a:hlinkClick r:id="rId6" tooltip="Lactide"/>
              </a:rPr>
              <a:t>lactide</a:t>
            </a:r>
            <a:r>
              <a:rPr lang="en-US" sz="2400" dirty="0"/>
              <a:t> [–C(CH</a:t>
            </a:r>
            <a:r>
              <a:rPr lang="en-US" sz="2400" baseline="-25000" dirty="0"/>
              <a:t>3</a:t>
            </a:r>
            <a:r>
              <a:rPr lang="en-US" sz="2400" dirty="0"/>
              <a:t>)HC(=O)O–]</a:t>
            </a:r>
            <a:r>
              <a:rPr lang="en-US" sz="2400" baseline="-25000" dirty="0"/>
              <a:t>2</a:t>
            </a:r>
            <a:r>
              <a:rPr lang="en-US" sz="2400" dirty="0"/>
              <a:t>, the cyclic dimer of the basic repeating unit.</a:t>
            </a:r>
          </a:p>
          <a:p>
            <a:pPr algn="just"/>
            <a:r>
              <a:rPr lang="en-US" sz="2400" dirty="0"/>
              <a:t>The degree of crystallinity, and hence many important properties, is largely controlled by the ratio of D to L enantiomers used.</a:t>
            </a:r>
          </a:p>
          <a:p>
            <a:pPr algn="just"/>
            <a:r>
              <a:rPr lang="en-US" sz="2400" dirty="0"/>
              <a:t>PLA has become a popular material due to it being economically produced from </a:t>
            </a:r>
            <a:r>
              <a:rPr lang="en-US" sz="2400" dirty="0">
                <a:hlinkClick r:id="rId7" tooltip="Renewable resource"/>
              </a:rPr>
              <a:t>renewable resources</a:t>
            </a:r>
            <a:r>
              <a:rPr lang="en-US" sz="2400" dirty="0"/>
              <a:t>. The monomer is typically made from fermented plant starch such as from </a:t>
            </a:r>
            <a:r>
              <a:rPr lang="en-US" sz="2400" dirty="0">
                <a:hlinkClick r:id="rId8" tooltip="Corn starch"/>
              </a:rPr>
              <a:t>corn</a:t>
            </a:r>
            <a:r>
              <a:rPr lang="en-US" sz="2400" dirty="0"/>
              <a:t>, </a:t>
            </a:r>
            <a:r>
              <a:rPr lang="en-US" sz="2400" dirty="0">
                <a:hlinkClick r:id="rId9" tooltip="Cassava"/>
              </a:rPr>
              <a:t>cassava</a:t>
            </a:r>
            <a:r>
              <a:rPr lang="en-US" sz="2400" dirty="0"/>
              <a:t>, </a:t>
            </a:r>
            <a:r>
              <a:rPr lang="en-US" sz="2400" dirty="0">
                <a:hlinkClick r:id="rId10" tooltip="Sugarcane"/>
              </a:rPr>
              <a:t>sugarcane</a:t>
            </a:r>
            <a:r>
              <a:rPr lang="en-US" sz="2400" dirty="0"/>
              <a:t> or </a:t>
            </a:r>
            <a:r>
              <a:rPr lang="en-US" sz="2400" dirty="0">
                <a:hlinkClick r:id="rId11" tooltip="Beet pulp"/>
              </a:rPr>
              <a:t>sugar beet pulp</a:t>
            </a:r>
            <a:r>
              <a:rPr lang="en-US" sz="2400" dirty="0"/>
              <a:t>.</a:t>
            </a:r>
          </a:p>
          <a:p>
            <a:pPr algn="just"/>
            <a:r>
              <a:rPr lang="en-US" sz="2400" dirty="0"/>
              <a:t>In 2010, PLA had the second highest consumption volume of any </a:t>
            </a:r>
            <a:r>
              <a:rPr lang="en-US" sz="2400" dirty="0">
                <a:hlinkClick r:id="rId12" tooltip="Bioplastic"/>
              </a:rPr>
              <a:t>bioplastic</a:t>
            </a:r>
            <a:r>
              <a:rPr lang="en-US" sz="2400" dirty="0"/>
              <a:t> of the world. Its widespread application has been hindered by numerous physical and processing shortcomings. PLA is the most widely used plastic filament material in </a:t>
            </a:r>
            <a:r>
              <a:rPr lang="en-US" sz="2400" dirty="0">
                <a:hlinkClick r:id="rId13" tooltip="3D printing"/>
              </a:rPr>
              <a:t>3D printing</a:t>
            </a:r>
            <a:r>
              <a:rPr lang="en-US" sz="2400" dirty="0"/>
              <a:t>.</a:t>
            </a:r>
          </a:p>
        </p:txBody>
      </p:sp>
    </p:spTree>
    <p:extLst>
      <p:ext uri="{BB962C8B-B14F-4D97-AF65-F5344CB8AC3E}">
        <p14:creationId xmlns:p14="http://schemas.microsoft.com/office/powerpoint/2010/main" val="258374937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381000"/>
            <a:ext cx="8610600" cy="6247864"/>
          </a:xfrm>
          <a:prstGeom prst="rect">
            <a:avLst/>
          </a:prstGeom>
        </p:spPr>
        <p:txBody>
          <a:bodyPr wrap="square">
            <a:spAutoFit/>
          </a:bodyPr>
          <a:lstStyle/>
          <a:p>
            <a:pPr algn="just"/>
            <a:r>
              <a:rPr lang="en-US" sz="2000" b="1" dirty="0"/>
              <a:t>Properties-</a:t>
            </a:r>
          </a:p>
          <a:p>
            <a:pPr algn="just"/>
            <a:r>
              <a:rPr lang="en-US" sz="2000" dirty="0"/>
              <a:t>PLA polymers range from amorphous glassy polymer to semi-crystalline and highly crystalline polymer with a </a:t>
            </a:r>
            <a:r>
              <a:rPr lang="en-US" sz="2000" dirty="0">
                <a:hlinkClick r:id="rId2" tooltip="Glass transition"/>
              </a:rPr>
              <a:t>glass transition</a:t>
            </a:r>
            <a:r>
              <a:rPr lang="en-US" sz="2000" dirty="0"/>
              <a:t> 60–65 °C, a </a:t>
            </a:r>
            <a:r>
              <a:rPr lang="en-US" sz="2000" dirty="0">
                <a:hlinkClick r:id="rId3" tooltip="Melting point"/>
              </a:rPr>
              <a:t>melting temperature</a:t>
            </a:r>
            <a:r>
              <a:rPr lang="en-US" sz="2000" dirty="0"/>
              <a:t> 130-180 °C, and a </a:t>
            </a:r>
            <a:r>
              <a:rPr lang="en-US" sz="2000" dirty="0">
                <a:hlinkClick r:id="rId4" tooltip="Young's modulus"/>
              </a:rPr>
              <a:t>Young's modulus</a:t>
            </a:r>
            <a:r>
              <a:rPr lang="en-US" sz="2000" dirty="0"/>
              <a:t> 2.7–16 </a:t>
            </a:r>
            <a:r>
              <a:rPr lang="en-US" sz="2000" dirty="0" err="1"/>
              <a:t>GPa</a:t>
            </a:r>
            <a:r>
              <a:rPr lang="en-US" sz="2000" dirty="0"/>
              <a:t>.</a:t>
            </a:r>
          </a:p>
          <a:p>
            <a:pPr algn="just"/>
            <a:r>
              <a:rPr lang="en-US" sz="2000" dirty="0"/>
              <a:t>Heat-resistant PLA can withstand temperatures of 110 °C.</a:t>
            </a:r>
          </a:p>
          <a:p>
            <a:pPr algn="just"/>
            <a:r>
              <a:rPr lang="en-US" sz="2000" dirty="0"/>
              <a:t>Several technologies such as </a:t>
            </a:r>
            <a:r>
              <a:rPr lang="en-US" sz="2000" dirty="0">
                <a:hlinkClick r:id="rId5" tooltip="Annealing (metallurgy)"/>
              </a:rPr>
              <a:t>annealing</a:t>
            </a:r>
            <a:r>
              <a:rPr lang="en-US" sz="2000" dirty="0"/>
              <a:t>, adding </a:t>
            </a:r>
            <a:r>
              <a:rPr lang="en-US" sz="2000" dirty="0">
                <a:hlinkClick r:id="rId6" tooltip="Nucleation"/>
              </a:rPr>
              <a:t>nucleating</a:t>
            </a:r>
            <a:r>
              <a:rPr lang="en-US" sz="2000" dirty="0"/>
              <a:t> agents, forming composites with fibers or </a:t>
            </a:r>
            <a:r>
              <a:rPr lang="en-US" sz="2000" dirty="0" err="1">
                <a:hlinkClick r:id="rId7" tooltip="Nanoparticle"/>
              </a:rPr>
              <a:t>nano</a:t>
            </a:r>
            <a:r>
              <a:rPr lang="en-US" sz="2000" dirty="0">
                <a:hlinkClick r:id="rId7" tooltip="Nanoparticle"/>
              </a:rPr>
              <a:t>-particles</a:t>
            </a:r>
            <a:r>
              <a:rPr lang="en-US" sz="2000" dirty="0"/>
              <a:t>, chain extending and introducing crosslink structures have been used to enhance the mechanical properties of PLA polymers. </a:t>
            </a:r>
            <a:r>
              <a:rPr lang="en-US" sz="2000" dirty="0" err="1"/>
              <a:t>Polylactic</a:t>
            </a:r>
            <a:r>
              <a:rPr lang="en-US" sz="2000" dirty="0"/>
              <a:t> acid can be processed like most thermoplastics into </a:t>
            </a:r>
            <a:r>
              <a:rPr lang="en-US" sz="2000" dirty="0">
                <a:hlinkClick r:id="rId8" tooltip="Fiber"/>
              </a:rPr>
              <a:t>fiber</a:t>
            </a:r>
            <a:r>
              <a:rPr lang="en-US" sz="2000" dirty="0"/>
              <a:t> and film.</a:t>
            </a:r>
          </a:p>
          <a:p>
            <a:pPr algn="just"/>
            <a:r>
              <a:rPr lang="en-US" sz="2000" dirty="0"/>
              <a:t>The high surface energy of PLA results in good printability, making it widely used in 3D printing. PLA is used as a feedstock material in desktop </a:t>
            </a:r>
            <a:r>
              <a:rPr lang="en-US" sz="2000" dirty="0">
                <a:hlinkClick r:id="rId9" tooltip="Fused filament fabrication"/>
              </a:rPr>
              <a:t>fused filament fabrication</a:t>
            </a:r>
            <a:r>
              <a:rPr lang="en-US" sz="2000" dirty="0"/>
              <a:t> by </a:t>
            </a:r>
            <a:r>
              <a:rPr lang="en-US" sz="2000" dirty="0">
                <a:hlinkClick r:id="rId10" tooltip="3D printing"/>
              </a:rPr>
              <a:t>3D printers</a:t>
            </a:r>
            <a:r>
              <a:rPr lang="en-US" sz="2000" dirty="0"/>
              <a:t>, such as </a:t>
            </a:r>
            <a:r>
              <a:rPr lang="en-US" sz="2000" dirty="0">
                <a:hlinkClick r:id="rId11" tooltip="RepRap"/>
              </a:rPr>
              <a:t>RepRap</a:t>
            </a:r>
            <a:r>
              <a:rPr lang="en-US" sz="2000" dirty="0"/>
              <a:t> printers. PLA objects can be fabricated by 3D printing, casting, </a:t>
            </a:r>
            <a:r>
              <a:rPr lang="en-US" sz="2000" dirty="0">
                <a:hlinkClick r:id="rId12" tooltip="Injection moulding"/>
              </a:rPr>
              <a:t>injection </a:t>
            </a:r>
            <a:r>
              <a:rPr lang="en-US" sz="2000" dirty="0" err="1">
                <a:hlinkClick r:id="rId12" tooltip="Injection moulding"/>
              </a:rPr>
              <a:t>moulding</a:t>
            </a:r>
            <a:r>
              <a:rPr lang="en-US" sz="2000" dirty="0"/>
              <a:t>, </a:t>
            </a:r>
            <a:r>
              <a:rPr lang="en-US" sz="2000" dirty="0">
                <a:hlinkClick r:id="rId13" tooltip="Extrusion"/>
              </a:rPr>
              <a:t>extrusion</a:t>
            </a:r>
            <a:r>
              <a:rPr lang="en-US" sz="2000" dirty="0"/>
              <a:t>, machining, and solvent welding.</a:t>
            </a:r>
          </a:p>
          <a:p>
            <a:pPr algn="just"/>
            <a:r>
              <a:rPr lang="en-US" sz="2000" dirty="0"/>
              <a:t>PLA is soluble in a range of organic solvents like ethyl acetate. PLA is also soluble in hot </a:t>
            </a:r>
            <a:r>
              <a:rPr lang="en-US" sz="2000" dirty="0">
                <a:hlinkClick r:id="rId14" tooltip="Benzene"/>
              </a:rPr>
              <a:t>benzene</a:t>
            </a:r>
            <a:r>
              <a:rPr lang="en-US" sz="2000" dirty="0"/>
              <a:t>, </a:t>
            </a:r>
            <a:r>
              <a:rPr lang="en-US" sz="2000" dirty="0">
                <a:hlinkClick r:id="rId15" tooltip="Tetrahydrofuran"/>
              </a:rPr>
              <a:t>tetrahydrofuran</a:t>
            </a:r>
            <a:r>
              <a:rPr lang="en-US" sz="2000" dirty="0"/>
              <a:t>, and </a:t>
            </a:r>
            <a:r>
              <a:rPr lang="en-US" sz="2000" dirty="0" err="1">
                <a:hlinkClick r:id="rId16" tooltip="Dioxane"/>
              </a:rPr>
              <a:t>dioxane</a:t>
            </a:r>
            <a:r>
              <a:rPr lang="en-US" sz="2000" dirty="0"/>
              <a:t>.</a:t>
            </a:r>
          </a:p>
          <a:p>
            <a:pPr algn="just"/>
            <a:r>
              <a:rPr lang="en-US" sz="2000" dirty="0"/>
              <a:t>PLA can be </a:t>
            </a:r>
            <a:r>
              <a:rPr lang="en-US" sz="2000" dirty="0">
                <a:hlinkClick r:id="rId17" tooltip="Plastic welding"/>
              </a:rPr>
              <a:t>solvent welded</a:t>
            </a:r>
            <a:r>
              <a:rPr lang="en-US" sz="2000" dirty="0"/>
              <a:t> using </a:t>
            </a:r>
            <a:r>
              <a:rPr lang="en-US" sz="2000" dirty="0">
                <a:hlinkClick r:id="rId18" tooltip="Dichloromethane"/>
              </a:rPr>
              <a:t>dichloromethane</a:t>
            </a:r>
            <a:r>
              <a:rPr lang="en-US" sz="2000" dirty="0"/>
              <a:t>. </a:t>
            </a:r>
            <a:r>
              <a:rPr lang="en-US" sz="2000" dirty="0">
                <a:hlinkClick r:id="rId19" tooltip="Acetone"/>
              </a:rPr>
              <a:t>Acetone</a:t>
            </a:r>
            <a:r>
              <a:rPr lang="en-US" sz="2000" dirty="0"/>
              <a:t> also softens the surface of PLA, making it sticky without dissolving it, for welding to another PLA surface.</a:t>
            </a:r>
          </a:p>
        </p:txBody>
      </p:sp>
    </p:spTree>
    <p:extLst>
      <p:ext uri="{BB962C8B-B14F-4D97-AF65-F5344CB8AC3E}">
        <p14:creationId xmlns:p14="http://schemas.microsoft.com/office/powerpoint/2010/main" val="301368088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457200"/>
            <a:ext cx="8534400" cy="5940088"/>
          </a:xfrm>
          <a:prstGeom prst="rect">
            <a:avLst/>
          </a:prstGeom>
        </p:spPr>
        <p:txBody>
          <a:bodyPr wrap="square">
            <a:spAutoFit/>
          </a:bodyPr>
          <a:lstStyle/>
          <a:p>
            <a:r>
              <a:rPr lang="en-US" sz="2000" b="1" dirty="0"/>
              <a:t>Applications-</a:t>
            </a:r>
          </a:p>
          <a:p>
            <a:r>
              <a:rPr lang="en-US" sz="2000" dirty="0"/>
              <a:t>PLA is used in </a:t>
            </a:r>
            <a:r>
              <a:rPr lang="en-US" sz="2000" dirty="0">
                <a:hlinkClick r:id="rId2" tooltip="Disposable tableware"/>
              </a:rPr>
              <a:t>disposable tableware</a:t>
            </a:r>
            <a:r>
              <a:rPr lang="en-US" sz="2000" dirty="0"/>
              <a:t>, </a:t>
            </a:r>
            <a:r>
              <a:rPr lang="en-US" sz="2000" dirty="0">
                <a:hlinkClick r:id="rId3" tooltip="Cutlery"/>
              </a:rPr>
              <a:t>cutlery</a:t>
            </a:r>
            <a:r>
              <a:rPr lang="en-US" sz="2000" dirty="0"/>
              <a:t>, housings for kitchen appliances and electronics such as laptops and handheld devices, and microwavable trays. (However, PLA is not suitable for microwavable containers because of its low glass transition temperature. </a:t>
            </a:r>
          </a:p>
          <a:p>
            <a:r>
              <a:rPr lang="en-US" sz="2000" dirty="0"/>
              <a:t>It is used for compost bags, food packaging and loose-fill packaging material that is cast, injection molded, or spun. </a:t>
            </a:r>
          </a:p>
          <a:p>
            <a:r>
              <a:rPr lang="en-US" sz="2000" dirty="0"/>
              <a:t>In the form of a film, it shrinks upon heating, allowing it to be used in </a:t>
            </a:r>
            <a:r>
              <a:rPr lang="en-US" sz="2000" dirty="0">
                <a:hlinkClick r:id="rId4" tooltip="Shrink tunnel"/>
              </a:rPr>
              <a:t>shrink tunnels</a:t>
            </a:r>
            <a:r>
              <a:rPr lang="en-US" sz="2000" dirty="0"/>
              <a:t>. </a:t>
            </a:r>
          </a:p>
          <a:p>
            <a:r>
              <a:rPr lang="en-US" sz="2000" dirty="0"/>
              <a:t>In the form of fibers, it is used for monofilament fishing line and netting. </a:t>
            </a:r>
          </a:p>
          <a:p>
            <a:r>
              <a:rPr lang="en-US" sz="2000" dirty="0"/>
              <a:t>In the form of </a:t>
            </a:r>
            <a:r>
              <a:rPr lang="en-US" sz="2000" dirty="0">
                <a:hlinkClick r:id="rId5" tooltip="Nonwoven fabric"/>
              </a:rPr>
              <a:t>non-woven fabrics</a:t>
            </a:r>
            <a:r>
              <a:rPr lang="en-US" sz="2000" dirty="0"/>
              <a:t>, it is used for </a:t>
            </a:r>
            <a:r>
              <a:rPr lang="en-US" sz="2000" dirty="0">
                <a:hlinkClick r:id="rId6" tooltip="Upholstery"/>
              </a:rPr>
              <a:t>upholstery</a:t>
            </a:r>
            <a:r>
              <a:rPr lang="en-US" sz="2000" dirty="0"/>
              <a:t>, disposable garments, </a:t>
            </a:r>
            <a:r>
              <a:rPr lang="en-US" sz="2000" dirty="0">
                <a:hlinkClick r:id="rId7" tooltip="Awning"/>
              </a:rPr>
              <a:t>awnings</a:t>
            </a:r>
            <a:r>
              <a:rPr lang="en-US" sz="2000" dirty="0"/>
              <a:t>, feminine hygiene products, and </a:t>
            </a:r>
            <a:r>
              <a:rPr lang="en-US" sz="2000" dirty="0">
                <a:hlinkClick r:id="rId8" tooltip="Diapers"/>
              </a:rPr>
              <a:t>diapers</a:t>
            </a:r>
            <a:r>
              <a:rPr lang="en-US" sz="2000" dirty="0"/>
              <a:t>.</a:t>
            </a:r>
          </a:p>
          <a:p>
            <a:r>
              <a:rPr lang="en-US" sz="2000" dirty="0"/>
              <a:t>PLA has applications in engineering plastics, where the </a:t>
            </a:r>
            <a:r>
              <a:rPr lang="en-US" sz="2000" dirty="0" err="1"/>
              <a:t>stereocomplex</a:t>
            </a:r>
            <a:r>
              <a:rPr lang="en-US" sz="2000" dirty="0"/>
              <a:t> is blended with a rubber-like polymer such as </a:t>
            </a:r>
            <a:r>
              <a:rPr lang="en-US" sz="2000" dirty="0">
                <a:hlinkClick r:id="rId9" tooltip="Acrylonitrile butadiene styrene"/>
              </a:rPr>
              <a:t>ABS</a:t>
            </a:r>
            <a:r>
              <a:rPr lang="en-US" sz="2000" dirty="0"/>
              <a:t>. Such blends have good form stability and visual transparency, making them useful in low-end packaging applications.</a:t>
            </a:r>
          </a:p>
          <a:p>
            <a:r>
              <a:rPr lang="en-US" sz="2000" dirty="0"/>
              <a:t>PLA is used for automotive parts such as floor mats, panels, and covers.</a:t>
            </a:r>
          </a:p>
          <a:p>
            <a:r>
              <a:rPr lang="en-US" sz="2000" dirty="0"/>
              <a:t>PLA is used for vegetation and weed prevention. It is used for sandbags, planting pots, binding tape and ropes.</a:t>
            </a:r>
          </a:p>
          <a:p>
            <a:endParaRPr lang="en-US" sz="2000" dirty="0"/>
          </a:p>
        </p:txBody>
      </p:sp>
    </p:spTree>
    <p:extLst>
      <p:ext uri="{BB962C8B-B14F-4D97-AF65-F5344CB8AC3E}">
        <p14:creationId xmlns:p14="http://schemas.microsoft.com/office/powerpoint/2010/main" val="7504069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2"/>
          <p:cNvSpPr>
            <a:spLocks noChangeArrowheads="1"/>
          </p:cNvSpPr>
          <p:nvPr/>
        </p:nvSpPr>
        <p:spPr bwMode="auto">
          <a:xfrm>
            <a:off x="152400" y="767000"/>
            <a:ext cx="883920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charset="0"/>
                <a:cs typeface="Arial" charset="0"/>
              </a:defRPr>
            </a:lvl1pPr>
            <a:lvl2pPr fontAlgn="base">
              <a:spcBef>
                <a:spcPct val="0"/>
              </a:spcBef>
              <a:spcAft>
                <a:spcPct val="0"/>
              </a:spcAft>
              <a:defRPr>
                <a:solidFill>
                  <a:schemeClr val="tx1"/>
                </a:solidFill>
                <a:latin typeface="Arial" charset="0"/>
                <a:cs typeface="Arial" charset="0"/>
              </a:defRPr>
            </a:lvl2pPr>
            <a:lvl3pPr fontAlgn="base">
              <a:spcBef>
                <a:spcPct val="0"/>
              </a:spcBef>
              <a:spcAft>
                <a:spcPct val="0"/>
              </a:spcAft>
              <a:defRPr>
                <a:solidFill>
                  <a:schemeClr val="tx1"/>
                </a:solidFill>
                <a:latin typeface="Arial" charset="0"/>
                <a:cs typeface="Arial" charset="0"/>
              </a:defRPr>
            </a:lvl3pPr>
            <a:lvl4pPr fontAlgn="base">
              <a:spcBef>
                <a:spcPct val="0"/>
              </a:spcBef>
              <a:spcAft>
                <a:spcPct val="0"/>
              </a:spcAft>
              <a:defRPr>
                <a:solidFill>
                  <a:schemeClr val="tx1"/>
                </a:solidFill>
                <a:latin typeface="Arial" charset="0"/>
                <a:cs typeface="Arial" charset="0"/>
              </a:defRPr>
            </a:lvl4pPr>
            <a:lvl5pPr fontAlgn="base">
              <a:spcBef>
                <a:spcPct val="0"/>
              </a:spcBef>
              <a:spcAft>
                <a:spcPct val="0"/>
              </a:spcAft>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lang="en-US" altLang="en-US" sz="2000" b="1" dirty="0">
                <a:solidFill>
                  <a:srgbClr val="202122"/>
                </a:solidFill>
              </a:rPr>
              <a:t>Applications in the field of Medicine-</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2"/>
                </a:solidFill>
                <a:effectLst/>
                <a:latin typeface="Arial" charset="0"/>
                <a:cs typeface="Arial" charset="0"/>
              </a:rPr>
              <a:t>PLA can degrade into innocuous lactic acid, so it is used as medical implants in the form of anchors, screws, plates, pins, rods, and mesh. </a:t>
            </a:r>
          </a:p>
          <a:p>
            <a:pPr marL="0" marR="0" lvl="0" indent="0" algn="just" defTabSz="914400" rtl="0" eaLnBrk="1" fontAlgn="base" latinLnBrk="0" hangingPunct="1">
              <a:lnSpc>
                <a:spcPct val="100000"/>
              </a:lnSpc>
              <a:spcBef>
                <a:spcPct val="0"/>
              </a:spcBef>
              <a:spcAft>
                <a:spcPct val="0"/>
              </a:spcAft>
              <a:buClrTx/>
              <a:buSzTx/>
              <a:buFontTx/>
              <a:buNone/>
              <a:tabLst/>
            </a:pPr>
            <a:r>
              <a:rPr lang="en-US" altLang="en-US" sz="2000" dirty="0">
                <a:solidFill>
                  <a:srgbClr val="202122"/>
                </a:solidFill>
              </a:rPr>
              <a:t>I</a:t>
            </a:r>
            <a:r>
              <a:rPr kumimoji="0" lang="en-US" altLang="en-US" sz="2000" b="0" i="0" u="none" strike="noStrike" cap="none" normalizeH="0" baseline="0" dirty="0">
                <a:ln>
                  <a:noFill/>
                </a:ln>
                <a:solidFill>
                  <a:srgbClr val="202122"/>
                </a:solidFill>
                <a:effectLst/>
                <a:latin typeface="Arial" charset="0"/>
                <a:cs typeface="Arial" charset="0"/>
              </a:rPr>
              <a:t>t breaks down inside the body within 6 months to 2 years. This gradual degradation is desirable for a support structure, because it gradually transfers the load to the body (e.g. to the bone) as that area heals. PLA has high strength characteristics.</a:t>
            </a:r>
            <a:endParaRPr kumimoji="0" lang="en-US" altLang="en-US" sz="2000" b="0" i="0" u="none" strike="noStrike" cap="none" normalizeH="0" baseline="0" dirty="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2"/>
                </a:solidFill>
                <a:effectLst/>
                <a:latin typeface="Arial" charset="0"/>
                <a:cs typeface="Arial" charset="0"/>
              </a:rPr>
              <a:t>Thanks to its bio-compatibility and biodegradability, PLA has also found ample interest as a polymeric scaffold for drug delivery purposes.</a:t>
            </a:r>
            <a:endParaRPr kumimoji="0" lang="en-US" altLang="en-US" sz="2000" b="0" i="0" u="none" strike="noStrike" cap="none" normalizeH="0" baseline="0" dirty="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2"/>
                </a:solidFill>
                <a:effectLst/>
                <a:latin typeface="Arial" charset="0"/>
                <a:cs typeface="Arial" charset="0"/>
              </a:rPr>
              <a:t>The composite blend of various PLA with </a:t>
            </a:r>
            <a:r>
              <a:rPr kumimoji="0" lang="en-US" altLang="en-US" sz="2000" b="0" i="0" u="none" strike="noStrike" cap="none" normalizeH="0" baseline="0" dirty="0" err="1">
                <a:ln>
                  <a:noFill/>
                </a:ln>
                <a:solidFill>
                  <a:srgbClr val="202122"/>
                </a:solidFill>
                <a:effectLst/>
                <a:latin typeface="Arial" charset="0"/>
                <a:cs typeface="Arial" charset="0"/>
              </a:rPr>
              <a:t>tricalcium</a:t>
            </a:r>
            <a:r>
              <a:rPr kumimoji="0" lang="en-US" altLang="en-US" sz="2000" b="0" i="0" u="none" strike="noStrike" cap="none" normalizeH="0" baseline="0" dirty="0">
                <a:ln>
                  <a:noFill/>
                </a:ln>
                <a:solidFill>
                  <a:srgbClr val="202122"/>
                </a:solidFill>
                <a:effectLst/>
                <a:latin typeface="Arial" charset="0"/>
                <a:cs typeface="Arial" charset="0"/>
              </a:rPr>
              <a:t> phosphate (TCP) is used as scaffolds for bone engineering.</a:t>
            </a:r>
            <a:endParaRPr kumimoji="0" lang="en-US" altLang="en-US" sz="2000" b="0" i="0" u="none" strike="noStrike" cap="none" normalizeH="0" baseline="0" dirty="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2"/>
                </a:solidFill>
                <a:effectLst/>
                <a:latin typeface="Arial" charset="0"/>
                <a:cs typeface="Arial" charset="0"/>
              </a:rPr>
              <a:t>Poly-L-lactic acid (PLLA) is the main ingredient in </a:t>
            </a:r>
            <a:r>
              <a:rPr kumimoji="0" lang="en-US" altLang="en-US" sz="2000" b="0" i="0" u="none" strike="noStrike" cap="none" normalizeH="0" baseline="0" dirty="0" err="1">
                <a:ln>
                  <a:noFill/>
                </a:ln>
                <a:solidFill>
                  <a:srgbClr val="0645AD"/>
                </a:solidFill>
                <a:effectLst/>
                <a:latin typeface="Arial" charset="0"/>
                <a:cs typeface="Arial" charset="0"/>
                <a:hlinkClick r:id="rId2" tooltip="Sculptra"/>
              </a:rPr>
              <a:t>Sculptra</a:t>
            </a:r>
            <a:r>
              <a:rPr kumimoji="0" lang="en-US" altLang="en-US" sz="2000" b="0" i="0" u="none" strike="noStrike" cap="none" normalizeH="0" baseline="0" dirty="0">
                <a:ln>
                  <a:noFill/>
                </a:ln>
                <a:solidFill>
                  <a:srgbClr val="202122"/>
                </a:solidFill>
                <a:effectLst/>
                <a:latin typeface="Arial" charset="0"/>
                <a:cs typeface="Arial" charset="0"/>
              </a:rPr>
              <a:t>, a facial volume enhancer used for treating </a:t>
            </a:r>
            <a:r>
              <a:rPr kumimoji="0" lang="en-US" altLang="en-US" sz="2000" b="0" i="0" u="none" strike="noStrike" cap="none" normalizeH="0" baseline="0" dirty="0">
                <a:ln>
                  <a:noFill/>
                </a:ln>
                <a:solidFill>
                  <a:srgbClr val="0645AD"/>
                </a:solidFill>
                <a:effectLst/>
                <a:latin typeface="Arial" charset="0"/>
                <a:cs typeface="Arial" charset="0"/>
                <a:hlinkClick r:id="rId3" tooltip="Lipoatrophy"/>
              </a:rPr>
              <a:t>lipoatrophy</a:t>
            </a:r>
            <a:r>
              <a:rPr kumimoji="0" lang="en-US" altLang="en-US" sz="2000" b="0" i="0" u="none" strike="noStrike" cap="none" normalizeH="0" baseline="0" dirty="0">
                <a:ln>
                  <a:noFill/>
                </a:ln>
                <a:solidFill>
                  <a:srgbClr val="202122"/>
                </a:solidFill>
                <a:effectLst/>
                <a:latin typeface="Arial" charset="0"/>
                <a:cs typeface="Arial" charset="0"/>
              </a:rPr>
              <a:t> of the cheeks.</a:t>
            </a:r>
            <a:endParaRPr kumimoji="0" lang="en-US" altLang="en-US" sz="2000" b="0" i="0" u="none" strike="noStrike" cap="none" normalizeH="0" baseline="0" dirty="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2"/>
                </a:solidFill>
                <a:effectLst/>
                <a:latin typeface="Arial" charset="0"/>
                <a:cs typeface="Arial" charset="0"/>
              </a:rPr>
              <a:t>PLLA is used to stimulate collagen synthesis in fibroblasts via foreign body reaction in the presence of macrophages. Macrophages act as a stimulant in secretion of cytokines and mediators such as </a:t>
            </a:r>
            <a:r>
              <a:rPr kumimoji="0" lang="en-US" altLang="en-US" sz="2000" b="0" i="0" u="none" strike="noStrike" cap="none" normalizeH="0" baseline="0" dirty="0">
                <a:ln>
                  <a:noFill/>
                </a:ln>
                <a:solidFill>
                  <a:srgbClr val="0645AD"/>
                </a:solidFill>
                <a:effectLst/>
                <a:latin typeface="Arial" charset="0"/>
                <a:cs typeface="Arial" charset="0"/>
                <a:hlinkClick r:id="rId4" tooltip="Transforming growth factor beta"/>
              </a:rPr>
              <a:t>TGF-β</a:t>
            </a:r>
            <a:r>
              <a:rPr kumimoji="0" lang="en-US" altLang="en-US" sz="2000" b="0" i="0" u="none" strike="noStrike" cap="none" normalizeH="0" baseline="0" dirty="0">
                <a:ln>
                  <a:noFill/>
                </a:ln>
                <a:solidFill>
                  <a:srgbClr val="202122"/>
                </a:solidFill>
                <a:effectLst/>
                <a:latin typeface="Arial" charset="0"/>
                <a:cs typeface="Arial" charset="0"/>
              </a:rPr>
              <a:t>, which stimulate the fibroblast to secrete collagen into the surrounding tissue. Therefore, PLLA has potential applications in the dermatological studies</a:t>
            </a:r>
            <a:endParaRPr kumimoji="0" lang="en-US" altLang="en-US" sz="2000" b="0" i="0" u="none" strike="noStrike" cap="none" normalizeH="0" baseline="0" dirty="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14794419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2"/>
          <p:cNvSpPr>
            <a:spLocks noChangeArrowheads="1"/>
          </p:cNvSpPr>
          <p:nvPr/>
        </p:nvSpPr>
        <p:spPr bwMode="auto">
          <a:xfrm>
            <a:off x="0" y="428770"/>
            <a:ext cx="8915400" cy="5895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07840" tIns="4761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charset="0"/>
                <a:cs typeface="Arial" charset="0"/>
              </a:defRPr>
            </a:lvl1pPr>
            <a:lvl2pPr fontAlgn="base">
              <a:spcBef>
                <a:spcPct val="0"/>
              </a:spcBef>
              <a:spcAft>
                <a:spcPct val="0"/>
              </a:spcAft>
              <a:defRPr>
                <a:solidFill>
                  <a:schemeClr val="tx1"/>
                </a:solidFill>
                <a:latin typeface="Arial" charset="0"/>
                <a:cs typeface="Arial" charset="0"/>
              </a:defRPr>
            </a:lvl2pPr>
            <a:lvl3pPr fontAlgn="base">
              <a:spcBef>
                <a:spcPct val="0"/>
              </a:spcBef>
              <a:spcAft>
                <a:spcPct val="0"/>
              </a:spcAft>
              <a:defRPr>
                <a:solidFill>
                  <a:schemeClr val="tx1"/>
                </a:solidFill>
                <a:latin typeface="Arial" charset="0"/>
                <a:cs typeface="Arial" charset="0"/>
              </a:defRPr>
            </a:lvl3pPr>
            <a:lvl4pPr fontAlgn="base">
              <a:spcBef>
                <a:spcPct val="0"/>
              </a:spcBef>
              <a:spcAft>
                <a:spcPct val="0"/>
              </a:spcAft>
              <a:defRPr>
                <a:solidFill>
                  <a:schemeClr val="tx1"/>
                </a:solidFill>
                <a:latin typeface="Arial" charset="0"/>
                <a:cs typeface="Arial" charset="0"/>
              </a:defRPr>
            </a:lvl4pPr>
            <a:lvl5pPr fontAlgn="base">
              <a:spcBef>
                <a:spcPct val="0"/>
              </a:spcBef>
              <a:spcAft>
                <a:spcPct val="0"/>
              </a:spcAft>
              <a:defRPr>
                <a:solidFill>
                  <a:schemeClr val="tx1"/>
                </a:solidFill>
                <a:latin typeface="Arial" charset="0"/>
                <a:cs typeface="Arial" charset="0"/>
              </a:defRPr>
            </a:lvl5pPr>
            <a:lvl6pPr fontAlgn="base">
              <a:spcBef>
                <a:spcPct val="0"/>
              </a:spcBef>
              <a:spcAft>
                <a:spcPct val="0"/>
              </a:spcAft>
              <a:defRPr>
                <a:solidFill>
                  <a:schemeClr val="tx1"/>
                </a:solidFill>
                <a:latin typeface="Arial" charset="0"/>
                <a:cs typeface="Arial" charset="0"/>
              </a:defRPr>
            </a:lvl6pPr>
            <a:lvl7pPr fontAlgn="base">
              <a:spcBef>
                <a:spcPct val="0"/>
              </a:spcBef>
              <a:spcAft>
                <a:spcPct val="0"/>
              </a:spcAft>
              <a:defRPr>
                <a:solidFill>
                  <a:schemeClr val="tx1"/>
                </a:solidFill>
                <a:latin typeface="Arial" charset="0"/>
                <a:cs typeface="Arial" charset="0"/>
              </a:defRPr>
            </a:lvl7pPr>
            <a:lvl8pPr fontAlgn="base">
              <a:spcBef>
                <a:spcPct val="0"/>
              </a:spcBef>
              <a:spcAft>
                <a:spcPct val="0"/>
              </a:spcAft>
              <a:defRPr>
                <a:solidFill>
                  <a:schemeClr val="tx1"/>
                </a:solidFill>
                <a:latin typeface="Arial" charset="0"/>
                <a:cs typeface="Arial" charset="0"/>
              </a:defRPr>
            </a:lvl8pPr>
            <a:lvl9pPr fontAlgn="base">
              <a:spcBef>
                <a:spcPct val="0"/>
              </a:spcBef>
              <a:spcAft>
                <a:spcPct val="0"/>
              </a:spcAft>
              <a:defRPr>
                <a:solidFill>
                  <a:schemeClr val="tx1"/>
                </a:solidFill>
                <a:latin typeface="Arial" charset="0"/>
                <a:cs typeface="Arial"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02122"/>
                </a:solidFill>
                <a:effectLst/>
                <a:latin typeface="Arial" charset="0"/>
                <a:cs typeface="Arial" charset="0"/>
              </a:rPr>
              <a:t>Degradation-</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2"/>
                </a:solidFill>
                <a:effectLst/>
                <a:latin typeface="Arial" charset="0"/>
                <a:cs typeface="Arial" charset="0"/>
              </a:rPr>
              <a:t>PLA is degraded </a:t>
            </a:r>
            <a:r>
              <a:rPr kumimoji="0" lang="en-US" altLang="en-US" sz="2000" b="0" i="0" u="none" strike="noStrike" cap="none" normalizeH="0" baseline="0" dirty="0" err="1">
                <a:ln>
                  <a:noFill/>
                </a:ln>
                <a:solidFill>
                  <a:srgbClr val="202122"/>
                </a:solidFill>
                <a:effectLst/>
                <a:latin typeface="Arial" charset="0"/>
                <a:cs typeface="Arial" charset="0"/>
              </a:rPr>
              <a:t>abiotically</a:t>
            </a:r>
            <a:r>
              <a:rPr kumimoji="0" lang="en-US" altLang="en-US" sz="2000" b="0" i="0" u="none" strike="noStrike" cap="none" normalizeH="0" baseline="0" dirty="0">
                <a:ln>
                  <a:noFill/>
                </a:ln>
                <a:solidFill>
                  <a:srgbClr val="202122"/>
                </a:solidFill>
                <a:effectLst/>
                <a:latin typeface="Arial" charset="0"/>
                <a:cs typeface="Arial" charset="0"/>
              </a:rPr>
              <a:t> by three mechanisms:</a:t>
            </a:r>
            <a:r>
              <a:rPr kumimoji="0" lang="en-US" altLang="en-US" sz="2000" b="0" i="0" u="none" strike="noStrike" cap="none" normalizeH="0" baseline="30000" dirty="0">
                <a:ln>
                  <a:noFill/>
                </a:ln>
                <a:solidFill>
                  <a:srgbClr val="0645AD"/>
                </a:solidFill>
                <a:effectLst/>
                <a:latin typeface="Arial" charset="0"/>
                <a:cs typeface="Arial" charset="0"/>
                <a:hlinkClick r:id="rId2"/>
              </a:rPr>
              <a:t>[42]</a:t>
            </a:r>
            <a:endParaRPr kumimoji="0" lang="en-US" altLang="en-US" sz="2000" b="0" i="0" u="none" strike="noStrike" cap="none" normalizeH="0" baseline="0" dirty="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rgbClr val="202122"/>
                </a:solidFill>
                <a:effectLst/>
                <a:latin typeface="Arial" charset="0"/>
                <a:cs typeface="Arial" charset="0"/>
              </a:rPr>
              <a:t>Hydrolysis: The ester groups of the main chain are cleaved, thus reducing molecular weight.</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rgbClr val="202122"/>
                </a:solidFill>
                <a:effectLst/>
                <a:latin typeface="Arial" charset="0"/>
                <a:cs typeface="Arial" charset="0"/>
              </a:rPr>
              <a:t>Thermal degradation: A complex phenomenon leading to the appearance of different compounds such as lighter molecules and linear and cyclic oligomers with different </a:t>
            </a:r>
            <a:r>
              <a:rPr kumimoji="0" lang="en-US" altLang="en-US" sz="2000" b="0" i="1" u="none" strike="noStrike" cap="none" normalizeH="0" baseline="0" dirty="0">
                <a:ln>
                  <a:noFill/>
                </a:ln>
                <a:solidFill>
                  <a:srgbClr val="202122"/>
                </a:solidFill>
                <a:effectLst/>
                <a:latin typeface="Arial" charset="0"/>
                <a:cs typeface="Arial" charset="0"/>
              </a:rPr>
              <a:t>Mw</a:t>
            </a:r>
            <a:r>
              <a:rPr kumimoji="0" lang="en-US" altLang="en-US" sz="2000" b="0" i="0" u="none" strike="noStrike" cap="none" normalizeH="0" baseline="0" dirty="0">
                <a:ln>
                  <a:noFill/>
                </a:ln>
                <a:solidFill>
                  <a:srgbClr val="202122"/>
                </a:solidFill>
                <a:effectLst/>
                <a:latin typeface="Arial" charset="0"/>
                <a:cs typeface="Arial" charset="0"/>
              </a:rPr>
              <a:t>, and </a:t>
            </a:r>
            <a:r>
              <a:rPr kumimoji="0" lang="en-US" altLang="en-US" sz="2000" b="0" i="0" u="none" strike="noStrike" cap="none" normalizeH="0" baseline="0" dirty="0" err="1">
                <a:ln>
                  <a:noFill/>
                </a:ln>
                <a:solidFill>
                  <a:srgbClr val="202122"/>
                </a:solidFill>
                <a:effectLst/>
                <a:latin typeface="Arial" charset="0"/>
                <a:cs typeface="Arial" charset="0"/>
              </a:rPr>
              <a:t>lactide</a:t>
            </a:r>
            <a:r>
              <a:rPr kumimoji="0" lang="en-US" altLang="en-US" sz="2000" b="0" i="0" u="none" strike="noStrike" cap="none" normalizeH="0" baseline="0" dirty="0">
                <a:ln>
                  <a:noFill/>
                </a:ln>
                <a:solidFill>
                  <a:srgbClr val="202122"/>
                </a:solidFill>
                <a:effectLst/>
                <a:latin typeface="Arial" charset="0"/>
                <a:cs typeface="Arial" charset="0"/>
              </a:rPr>
              <a:t>.</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err="1">
                <a:ln>
                  <a:noFill/>
                </a:ln>
                <a:solidFill>
                  <a:srgbClr val="202122"/>
                </a:solidFill>
                <a:effectLst/>
                <a:latin typeface="Arial" charset="0"/>
                <a:cs typeface="Arial" charset="0"/>
              </a:rPr>
              <a:t>Photodegradation</a:t>
            </a:r>
            <a:r>
              <a:rPr kumimoji="0" lang="en-US" altLang="en-US" sz="2000" b="0" i="0" u="none" strike="noStrike" cap="none" normalizeH="0" baseline="0" dirty="0">
                <a:ln>
                  <a:noFill/>
                </a:ln>
                <a:solidFill>
                  <a:srgbClr val="202122"/>
                </a:solidFill>
                <a:effectLst/>
                <a:latin typeface="Arial" charset="0"/>
                <a:cs typeface="Arial" charset="0"/>
              </a:rPr>
              <a:t>: UV radiation induces degradation. This is a factor mainly where PLA is exposed to sunlight in its applications in </a:t>
            </a:r>
            <a:r>
              <a:rPr kumimoji="0" lang="en-US" altLang="en-US" sz="2000" b="0" i="0" u="none" strike="noStrike" cap="none" normalizeH="0" baseline="0" dirty="0" err="1">
                <a:ln>
                  <a:noFill/>
                </a:ln>
                <a:solidFill>
                  <a:srgbClr val="0645AD"/>
                </a:solidFill>
                <a:effectLst/>
                <a:latin typeface="Arial" charset="0"/>
                <a:cs typeface="Arial" charset="0"/>
                <a:hlinkClick r:id="rId3" tooltip="Plasticulture"/>
              </a:rPr>
              <a:t>plasticulture</a:t>
            </a:r>
            <a:r>
              <a:rPr kumimoji="0" lang="en-US" altLang="en-US" sz="2000" b="0" i="0" u="none" strike="noStrike" cap="none" normalizeH="0" baseline="0" dirty="0">
                <a:ln>
                  <a:noFill/>
                </a:ln>
                <a:solidFill>
                  <a:srgbClr val="202122"/>
                </a:solidFill>
                <a:effectLst/>
                <a:latin typeface="Arial" charset="0"/>
                <a:cs typeface="Arial" charset="0"/>
              </a:rPr>
              <a:t>, packaging containers and films.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2"/>
                </a:solidFill>
                <a:effectLst/>
                <a:latin typeface="Arial" charset="0"/>
                <a:cs typeface="Arial" charset="0"/>
              </a:rPr>
              <a:t>PLA is effectively digested in hotter industrial composts, usually degrading best at temperatures of over 60°C.</a:t>
            </a:r>
            <a:endParaRPr kumimoji="0" lang="en-US" altLang="en-US" sz="2000" b="0" i="0" u="none" strike="noStrike" cap="none" normalizeH="0" baseline="0" dirty="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2"/>
                </a:solidFill>
                <a:effectLst/>
                <a:latin typeface="Arial" charset="0"/>
                <a:cs typeface="Arial" charset="0"/>
              </a:rPr>
              <a:t>PLA samples of various molecular weights were degraded into </a:t>
            </a:r>
            <a:r>
              <a:rPr kumimoji="0" lang="en-US" altLang="en-US" sz="2000" b="0" i="0" u="none" strike="noStrike" cap="none" normalizeH="0" baseline="0" dirty="0">
                <a:ln>
                  <a:noFill/>
                </a:ln>
                <a:solidFill>
                  <a:srgbClr val="0645AD"/>
                </a:solidFill>
                <a:effectLst/>
                <a:latin typeface="Arial" charset="0"/>
                <a:cs typeface="Arial" charset="0"/>
                <a:hlinkClick r:id="rId4" tooltip="Methyl lactate"/>
              </a:rPr>
              <a:t>methyl lactate</a:t>
            </a:r>
            <a:r>
              <a:rPr kumimoji="0" lang="en-US" altLang="en-US" sz="2000" b="0" i="0" u="none" strike="noStrike" cap="none" normalizeH="0" baseline="0" dirty="0">
                <a:ln>
                  <a:noFill/>
                </a:ln>
                <a:solidFill>
                  <a:srgbClr val="202122"/>
                </a:solidFill>
                <a:effectLst/>
                <a:latin typeface="Arial" charset="0"/>
                <a:cs typeface="Arial" charset="0"/>
              </a:rPr>
              <a:t> (a green solvent) by using a metal complex catalyst.</a:t>
            </a:r>
            <a:endParaRPr kumimoji="0" lang="en-US" altLang="en-US" sz="2000" b="0" i="0" u="none" strike="noStrike" cap="none" normalizeH="0" baseline="0" dirty="0">
              <a:ln>
                <a:noFill/>
              </a:ln>
              <a:solidFill>
                <a:schemeClr val="tx1"/>
              </a:solidFill>
              <a:effectLst/>
              <a:latin typeface="Arial" charset="0"/>
              <a:cs typeface="Arial"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02122"/>
                </a:solidFill>
                <a:effectLst/>
                <a:latin typeface="Arial" charset="0"/>
                <a:cs typeface="Arial" charset="0"/>
              </a:rPr>
              <a:t>PLA can also be degraded by some bacteria, such as </a:t>
            </a:r>
            <a:r>
              <a:rPr kumimoji="0" lang="en-US" altLang="en-US" sz="2000" b="0" i="1" u="none" strike="noStrike" cap="none" normalizeH="0" baseline="0" dirty="0" err="1">
                <a:ln>
                  <a:noFill/>
                </a:ln>
                <a:solidFill>
                  <a:srgbClr val="0645AD"/>
                </a:solidFill>
                <a:effectLst/>
                <a:latin typeface="Arial" charset="0"/>
                <a:cs typeface="Arial" charset="0"/>
                <a:hlinkClick r:id="rId5" tooltip="Amycolatopsis"/>
              </a:rPr>
              <a:t>Amycolatopsis</a:t>
            </a:r>
            <a:r>
              <a:rPr kumimoji="0" lang="en-US" altLang="en-US" sz="2000" b="0" i="0" u="none" strike="noStrike" cap="none" normalizeH="0" baseline="0" dirty="0">
                <a:ln>
                  <a:noFill/>
                </a:ln>
                <a:solidFill>
                  <a:srgbClr val="202122"/>
                </a:solidFill>
                <a:effectLst/>
                <a:latin typeface="Arial" charset="0"/>
                <a:cs typeface="Arial" charset="0"/>
              </a:rPr>
              <a:t> and </a:t>
            </a:r>
            <a:r>
              <a:rPr kumimoji="0" lang="en-US" altLang="en-US" sz="2000" b="0" i="1" u="none" strike="noStrike" cap="none" normalizeH="0" baseline="0" dirty="0" err="1">
                <a:ln>
                  <a:noFill/>
                </a:ln>
                <a:solidFill>
                  <a:srgbClr val="0645AD"/>
                </a:solidFill>
                <a:effectLst/>
                <a:latin typeface="Arial" charset="0"/>
                <a:cs typeface="Arial" charset="0"/>
                <a:hlinkClick r:id="rId6" tooltip="Saccharothrix coeruleoviolacea"/>
              </a:rPr>
              <a:t>Saccharothrix</a:t>
            </a:r>
            <a:r>
              <a:rPr kumimoji="0" lang="en-US" altLang="en-US" sz="2000" b="0" i="0" u="none" strike="noStrike" cap="none" normalizeH="0" baseline="0" dirty="0">
                <a:ln>
                  <a:noFill/>
                </a:ln>
                <a:solidFill>
                  <a:srgbClr val="202122"/>
                </a:solidFill>
                <a:effectLst/>
                <a:latin typeface="Arial" charset="0"/>
                <a:cs typeface="Arial" charset="0"/>
              </a:rPr>
              <a:t>. A purified protease from </a:t>
            </a:r>
            <a:r>
              <a:rPr kumimoji="0" lang="en-US" altLang="en-US" sz="2000" b="0" i="1" u="none" strike="noStrike" cap="none" normalizeH="0" baseline="0" dirty="0" err="1">
                <a:ln>
                  <a:noFill/>
                </a:ln>
                <a:solidFill>
                  <a:srgbClr val="0645AD"/>
                </a:solidFill>
                <a:effectLst/>
                <a:latin typeface="Arial" charset="0"/>
                <a:cs typeface="Arial" charset="0"/>
                <a:hlinkClick r:id="rId5" tooltip="Amycolatopsis"/>
              </a:rPr>
              <a:t>Amycolatopsis</a:t>
            </a:r>
            <a:r>
              <a:rPr kumimoji="0" lang="en-US" altLang="en-US" sz="2000" b="0" i="0" u="none" strike="noStrike" cap="none" normalizeH="0" baseline="0" dirty="0">
                <a:ln>
                  <a:noFill/>
                </a:ln>
                <a:solidFill>
                  <a:srgbClr val="202122"/>
                </a:solidFill>
                <a:effectLst/>
                <a:latin typeface="Arial" charset="0"/>
                <a:cs typeface="Arial" charset="0"/>
              </a:rPr>
              <a:t> sp., </a:t>
            </a:r>
            <a:r>
              <a:rPr kumimoji="0" lang="en-US" altLang="en-US" sz="2000" b="0" i="0" u="none" strike="noStrike" cap="none" normalizeH="0" baseline="0" dirty="0">
                <a:ln>
                  <a:noFill/>
                </a:ln>
                <a:solidFill>
                  <a:srgbClr val="BA0000"/>
                </a:solidFill>
                <a:effectLst/>
                <a:latin typeface="Arial" charset="0"/>
                <a:cs typeface="Arial" charset="0"/>
                <a:hlinkClick r:id="rId7" tooltip="PLA depolymerase (page does not exist)"/>
              </a:rPr>
              <a:t>PLA </a:t>
            </a:r>
            <a:r>
              <a:rPr kumimoji="0" lang="en-US" altLang="en-US" sz="2000" b="0" i="0" u="none" strike="noStrike" cap="none" normalizeH="0" baseline="0" dirty="0" err="1">
                <a:ln>
                  <a:noFill/>
                </a:ln>
                <a:solidFill>
                  <a:srgbClr val="BA0000"/>
                </a:solidFill>
                <a:effectLst/>
                <a:latin typeface="Arial" charset="0"/>
                <a:cs typeface="Arial" charset="0"/>
                <a:hlinkClick r:id="rId7" tooltip="PLA depolymerase (page does not exist)"/>
              </a:rPr>
              <a:t>depolymerase</a:t>
            </a:r>
            <a:r>
              <a:rPr kumimoji="0" lang="en-US" altLang="en-US" sz="2000" b="0" i="0" u="none" strike="noStrike" cap="none" normalizeH="0" baseline="0" dirty="0">
                <a:ln>
                  <a:noFill/>
                </a:ln>
                <a:solidFill>
                  <a:srgbClr val="202122"/>
                </a:solidFill>
                <a:effectLst/>
                <a:latin typeface="Arial" charset="0"/>
                <a:cs typeface="Arial" charset="0"/>
              </a:rPr>
              <a:t>, can also degrade PLA. Enzymes such as </a:t>
            </a:r>
            <a:r>
              <a:rPr kumimoji="0" lang="en-US" altLang="en-US" sz="2000" b="0" i="0" u="none" strike="noStrike" cap="none" normalizeH="0" baseline="0" dirty="0" err="1">
                <a:ln>
                  <a:noFill/>
                </a:ln>
                <a:solidFill>
                  <a:srgbClr val="0645AD"/>
                </a:solidFill>
                <a:effectLst/>
                <a:latin typeface="Arial" charset="0"/>
                <a:cs typeface="Arial" charset="0"/>
                <a:hlinkClick r:id="rId8" tooltip="Pronase"/>
              </a:rPr>
              <a:t>pronase</a:t>
            </a:r>
            <a:r>
              <a:rPr kumimoji="0" lang="en-US" altLang="en-US" sz="2000" b="0" i="0" u="none" strike="noStrike" cap="none" normalizeH="0" baseline="0" dirty="0">
                <a:ln>
                  <a:noFill/>
                </a:ln>
                <a:solidFill>
                  <a:srgbClr val="202122"/>
                </a:solidFill>
                <a:effectLst/>
                <a:latin typeface="Arial" charset="0"/>
                <a:cs typeface="Arial" charset="0"/>
              </a:rPr>
              <a:t> and most effectively </a:t>
            </a:r>
            <a:r>
              <a:rPr kumimoji="0" lang="en-US" altLang="en-US" sz="2000" b="0" i="0" u="none" strike="noStrike" cap="none" normalizeH="0" baseline="0" dirty="0">
                <a:ln>
                  <a:noFill/>
                </a:ln>
                <a:solidFill>
                  <a:srgbClr val="0645AD"/>
                </a:solidFill>
                <a:effectLst/>
                <a:latin typeface="Arial" charset="0"/>
                <a:cs typeface="Arial" charset="0"/>
                <a:hlinkClick r:id="rId9" tooltip="Proteinase K"/>
              </a:rPr>
              <a:t>proteinase K</a:t>
            </a:r>
            <a:r>
              <a:rPr kumimoji="0" lang="en-US" altLang="en-US" sz="2000" b="0" i="0" u="none" strike="noStrike" cap="none" normalizeH="0" baseline="0" dirty="0">
                <a:ln>
                  <a:noFill/>
                </a:ln>
                <a:solidFill>
                  <a:srgbClr val="202122"/>
                </a:solidFill>
                <a:effectLst/>
                <a:latin typeface="Arial" charset="0"/>
                <a:cs typeface="Arial" charset="0"/>
              </a:rPr>
              <a:t> from </a:t>
            </a:r>
            <a:r>
              <a:rPr kumimoji="0" lang="en-US" altLang="en-US" sz="2000" b="0" i="1" u="none" strike="noStrike" cap="none" normalizeH="0" baseline="0" dirty="0" err="1">
                <a:ln>
                  <a:noFill/>
                </a:ln>
                <a:solidFill>
                  <a:srgbClr val="BA0000"/>
                </a:solidFill>
                <a:effectLst/>
                <a:latin typeface="Arial" charset="0"/>
                <a:cs typeface="Arial" charset="0"/>
                <a:hlinkClick r:id="rId10" tooltip="Tritirachium album (page does not exist)"/>
              </a:rPr>
              <a:t>Tritirachium</a:t>
            </a:r>
            <a:r>
              <a:rPr kumimoji="0" lang="en-US" altLang="en-US" sz="2000" b="0" i="1" u="none" strike="noStrike" cap="none" normalizeH="0" baseline="0" dirty="0">
                <a:ln>
                  <a:noFill/>
                </a:ln>
                <a:solidFill>
                  <a:srgbClr val="BA0000"/>
                </a:solidFill>
                <a:effectLst/>
                <a:latin typeface="Arial" charset="0"/>
                <a:cs typeface="Arial" charset="0"/>
                <a:hlinkClick r:id="rId10" tooltip="Tritirachium album (page does not exist)"/>
              </a:rPr>
              <a:t> album</a:t>
            </a:r>
            <a:r>
              <a:rPr kumimoji="0" lang="en-US" altLang="en-US" sz="2000" b="0" i="0" u="none" strike="noStrike" cap="none" normalizeH="0" baseline="0" dirty="0">
                <a:ln>
                  <a:noFill/>
                </a:ln>
                <a:solidFill>
                  <a:srgbClr val="202122"/>
                </a:solidFill>
                <a:effectLst/>
                <a:latin typeface="Arial" charset="0"/>
                <a:cs typeface="Arial" charset="0"/>
              </a:rPr>
              <a:t> degrade PLA.</a:t>
            </a:r>
          </a:p>
        </p:txBody>
      </p:sp>
      <p:sp>
        <p:nvSpPr>
          <p:cNvPr id="6" name="AutoShape 3" descr="{\displaystyle {\ce {-COO + H2O -&gt; - COOH + -OH-}}}"/>
          <p:cNvSpPr>
            <a:spLocks noChangeAspect="1" noChangeArrowheads="1"/>
          </p:cNvSpPr>
          <p:nvPr/>
        </p:nvSpPr>
        <p:spPr bwMode="auto">
          <a:xfrm>
            <a:off x="2011363"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5331761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698242"/>
            <a:ext cx="8305800" cy="5016758"/>
          </a:xfrm>
          <a:prstGeom prst="rect">
            <a:avLst/>
          </a:prstGeom>
        </p:spPr>
        <p:txBody>
          <a:bodyPr wrap="square">
            <a:spAutoFit/>
          </a:bodyPr>
          <a:lstStyle/>
          <a:p>
            <a:pPr algn="just"/>
            <a:r>
              <a:rPr lang="en-US" sz="2000" dirty="0"/>
              <a:t>Four possible end-of-life scenarios are the most common:</a:t>
            </a:r>
          </a:p>
          <a:p>
            <a:pPr algn="just"/>
            <a:r>
              <a:rPr lang="en-US" sz="2000" b="1" dirty="0"/>
              <a:t>Recycling</a:t>
            </a:r>
            <a:r>
              <a:rPr lang="en-US" sz="2000" dirty="0"/>
              <a:t>: which can be either chemical or mechanical. Currently, the SPI </a:t>
            </a:r>
            <a:r>
              <a:rPr lang="en-US" sz="2000" dirty="0">
                <a:hlinkClick r:id="rId2" tooltip="Resin identification code"/>
              </a:rPr>
              <a:t>resin identification code</a:t>
            </a:r>
            <a:r>
              <a:rPr lang="en-US" sz="2000" dirty="0"/>
              <a:t> 7 ("others") is applicable for PLA. </a:t>
            </a:r>
          </a:p>
          <a:p>
            <a:pPr algn="just"/>
            <a:endParaRPr lang="en-US" sz="2000" dirty="0"/>
          </a:p>
          <a:p>
            <a:pPr algn="just"/>
            <a:endParaRPr lang="en-US" sz="2000" b="1" dirty="0"/>
          </a:p>
          <a:p>
            <a:pPr algn="just"/>
            <a:r>
              <a:rPr lang="en-US" sz="2000" b="1" dirty="0"/>
              <a:t>Composting:</a:t>
            </a:r>
            <a:r>
              <a:rPr lang="en-US" sz="2000" dirty="0"/>
              <a:t> PLA is biodegradable under industrial composting conditions, starting with chemical hydrolysis process, followed by microbial digestion, to ultimately degrade the PLA. Under industrial composting conditions (58 °C), PLA can partly (about half) decompose into water and carbon dioxide in 60 days, after which the remainder decomposes much more slowly. </a:t>
            </a:r>
          </a:p>
          <a:p>
            <a:pPr algn="just"/>
            <a:r>
              <a:rPr lang="en-US" sz="2000" b="1" dirty="0"/>
              <a:t>Incineration:</a:t>
            </a:r>
            <a:r>
              <a:rPr lang="en-US" sz="2000" dirty="0"/>
              <a:t> PLA can be </a:t>
            </a:r>
            <a:r>
              <a:rPr lang="en-US" sz="2000" dirty="0">
                <a:hlinkClick r:id="rId3" tooltip="Plastic"/>
              </a:rPr>
              <a:t>incinerated</a:t>
            </a:r>
            <a:r>
              <a:rPr lang="en-US" sz="2000" dirty="0"/>
              <a:t> without producing chlorine-containing chemicals or heavy metals because it contains only </a:t>
            </a:r>
            <a:r>
              <a:rPr lang="en-US" sz="2000" dirty="0">
                <a:hlinkClick r:id="rId4" tooltip="Carbon"/>
              </a:rPr>
              <a:t>carbon</a:t>
            </a:r>
            <a:r>
              <a:rPr lang="en-US" sz="2000" dirty="0"/>
              <a:t>, </a:t>
            </a:r>
            <a:r>
              <a:rPr lang="en-US" sz="2000" dirty="0">
                <a:hlinkClick r:id="rId5" tooltip="Oxygen"/>
              </a:rPr>
              <a:t>oxygen</a:t>
            </a:r>
            <a:r>
              <a:rPr lang="en-US" sz="2000" dirty="0"/>
              <a:t>, and </a:t>
            </a:r>
            <a:r>
              <a:rPr lang="en-US" sz="2000" dirty="0">
                <a:hlinkClick r:id="rId6" tooltip="Hydrogen"/>
              </a:rPr>
              <a:t>hydrogen</a:t>
            </a:r>
            <a:r>
              <a:rPr lang="en-US" sz="2000" dirty="0"/>
              <a:t> atoms. Since it does not contain chlorine it does not produce </a:t>
            </a:r>
            <a:r>
              <a:rPr lang="en-US" sz="2000" dirty="0">
                <a:hlinkClick r:id="rId7" tooltip="Dioxins and dioxin-like compounds"/>
              </a:rPr>
              <a:t>dioxins</a:t>
            </a:r>
            <a:r>
              <a:rPr lang="en-US" sz="2000" dirty="0"/>
              <a:t> during incineration.</a:t>
            </a:r>
          </a:p>
          <a:p>
            <a:pPr algn="just"/>
            <a:r>
              <a:rPr lang="en-US" sz="2000" b="1" dirty="0"/>
              <a:t>Landfill:</a:t>
            </a:r>
            <a:r>
              <a:rPr lang="en-US" sz="2000" dirty="0"/>
              <a:t> the least preferable option is landfilling because PLA degrades very slowly in ambient temperatures, often as slowly as other plastics.</a:t>
            </a:r>
          </a:p>
        </p:txBody>
      </p:sp>
      <p:pic>
        <p:nvPicPr>
          <p:cNvPr id="3481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7900" y="1333500"/>
            <a:ext cx="9525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75134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8400" y="228600"/>
            <a:ext cx="4572000" cy="2474524"/>
          </a:xfrm>
          <a:prstGeom prst="rect">
            <a:avLst/>
          </a:prstGeom>
        </p:spPr>
        <p:txBody>
          <a:bodyPr>
            <a:spAutoFit/>
          </a:bodyPr>
          <a:lstStyle/>
          <a:p>
            <a:pPr>
              <a:lnSpc>
                <a:spcPct val="90000"/>
              </a:lnSpc>
            </a:pPr>
            <a:r>
              <a:rPr lang="en-US" altLang="en-US" sz="2800" b="1" dirty="0">
                <a:solidFill>
                  <a:srgbClr val="FF0000"/>
                </a:solidFill>
              </a:rPr>
              <a:t>Polymers In Medicine </a:t>
            </a:r>
          </a:p>
          <a:p>
            <a:pPr lvl="1">
              <a:lnSpc>
                <a:spcPct val="90000"/>
              </a:lnSpc>
            </a:pPr>
            <a:r>
              <a:rPr lang="en-US" altLang="en-US" sz="2400" dirty="0"/>
              <a:t>Cellophane</a:t>
            </a:r>
          </a:p>
          <a:p>
            <a:pPr lvl="1">
              <a:lnSpc>
                <a:spcPct val="90000"/>
              </a:lnSpc>
            </a:pPr>
            <a:r>
              <a:rPr lang="en-US" altLang="en-US" sz="2400" dirty="0"/>
              <a:t>PGA, </a:t>
            </a:r>
            <a:r>
              <a:rPr lang="en-US" altLang="en-US" sz="2400" dirty="0">
                <a:solidFill>
                  <a:srgbClr val="FF0000"/>
                </a:solidFill>
              </a:rPr>
              <a:t>PLA</a:t>
            </a:r>
            <a:r>
              <a:rPr lang="en-US" altLang="en-US" sz="2400" dirty="0"/>
              <a:t>, PLGA</a:t>
            </a:r>
          </a:p>
          <a:p>
            <a:pPr lvl="1">
              <a:lnSpc>
                <a:spcPct val="90000"/>
              </a:lnSpc>
            </a:pPr>
            <a:r>
              <a:rPr lang="en-US" altLang="en-US" sz="2400" dirty="0">
                <a:solidFill>
                  <a:srgbClr val="FF0000"/>
                </a:solidFill>
              </a:rPr>
              <a:t>Polydimethylsiloxane</a:t>
            </a:r>
          </a:p>
          <a:p>
            <a:pPr lvl="1">
              <a:lnSpc>
                <a:spcPct val="90000"/>
              </a:lnSpc>
            </a:pPr>
            <a:r>
              <a:rPr lang="en-US" altLang="en-US" sz="2400" dirty="0"/>
              <a:t>Polyethylene and </a:t>
            </a:r>
            <a:r>
              <a:rPr lang="en-US" altLang="en-US" sz="2400" dirty="0">
                <a:solidFill>
                  <a:srgbClr val="FF0000"/>
                </a:solidFill>
              </a:rPr>
              <a:t>PMMA</a:t>
            </a:r>
          </a:p>
          <a:p>
            <a:pPr lvl="1">
              <a:lnSpc>
                <a:spcPct val="90000"/>
              </a:lnSpc>
            </a:pPr>
            <a:r>
              <a:rPr lang="en-US" altLang="en-US" sz="2400" dirty="0"/>
              <a:t>Polytetrafluoroethylene</a:t>
            </a:r>
          </a:p>
          <a:p>
            <a:pPr lvl="1">
              <a:lnSpc>
                <a:spcPct val="90000"/>
              </a:lnSpc>
            </a:pPr>
            <a:r>
              <a:rPr lang="en-US" altLang="en-US" sz="2400" dirty="0"/>
              <a:t>Polyurethane</a:t>
            </a:r>
            <a:endParaRPr lang="en-IN" dirty="0"/>
          </a:p>
        </p:txBody>
      </p:sp>
      <p:sp>
        <p:nvSpPr>
          <p:cNvPr id="3" name="Rectangle 2"/>
          <p:cNvSpPr/>
          <p:nvPr/>
        </p:nvSpPr>
        <p:spPr>
          <a:xfrm>
            <a:off x="1280160" y="2624482"/>
            <a:ext cx="6629400" cy="4081117"/>
          </a:xfrm>
          <a:prstGeom prst="rect">
            <a:avLst/>
          </a:prstGeom>
        </p:spPr>
        <p:txBody>
          <a:bodyPr wrap="square">
            <a:spAutoFit/>
          </a:bodyPr>
          <a:lstStyle/>
          <a:p>
            <a:pPr algn="just">
              <a:lnSpc>
                <a:spcPct val="90000"/>
              </a:lnSpc>
              <a:buFontTx/>
              <a:buNone/>
            </a:pPr>
            <a:r>
              <a:rPr lang="en-US" altLang="en-US" sz="2400" dirty="0">
                <a:solidFill>
                  <a:srgbClr val="FF0000"/>
                </a:solidFill>
              </a:rPr>
              <a:t>What are they?</a:t>
            </a:r>
          </a:p>
          <a:p>
            <a:pPr algn="just">
              <a:lnSpc>
                <a:spcPct val="90000"/>
              </a:lnSpc>
            </a:pPr>
            <a:r>
              <a:rPr lang="en-US" altLang="en-US" sz="2400" dirty="0"/>
              <a:t>Substances other than food or drugs contained in therapeutic or diagnostic systems that are in contact with tissue or biological fluids.</a:t>
            </a:r>
          </a:p>
          <a:p>
            <a:pPr algn="just">
              <a:lnSpc>
                <a:spcPct val="90000"/>
              </a:lnSpc>
            </a:pPr>
            <a:endParaRPr lang="en-US" altLang="en-US" sz="2400" dirty="0"/>
          </a:p>
          <a:p>
            <a:pPr algn="just">
              <a:lnSpc>
                <a:spcPct val="90000"/>
              </a:lnSpc>
              <a:buFontTx/>
              <a:buNone/>
            </a:pPr>
            <a:r>
              <a:rPr lang="en-US" altLang="en-US" sz="2400" dirty="0">
                <a:solidFill>
                  <a:srgbClr val="FF0000"/>
                </a:solidFill>
              </a:rPr>
              <a:t>Why use Biomaterials?</a:t>
            </a:r>
          </a:p>
          <a:p>
            <a:pPr algn="just">
              <a:lnSpc>
                <a:spcPct val="90000"/>
              </a:lnSpc>
            </a:pPr>
            <a:r>
              <a:rPr lang="en-US" altLang="en-US" sz="2400" dirty="0"/>
              <a:t>Improve patient’s quality of life by replacing a defective body part  with a substitute.</a:t>
            </a:r>
          </a:p>
          <a:p>
            <a:pPr algn="just">
              <a:lnSpc>
                <a:spcPct val="90000"/>
              </a:lnSpc>
            </a:pPr>
            <a:r>
              <a:rPr lang="en-US" altLang="en-US" sz="2400" dirty="0"/>
              <a:t>Physicians were limited to use off-the shelf supplies.</a:t>
            </a:r>
          </a:p>
          <a:p>
            <a:pPr algn="just">
              <a:lnSpc>
                <a:spcPct val="90000"/>
              </a:lnSpc>
            </a:pPr>
            <a:r>
              <a:rPr lang="en-US" altLang="en-US" sz="2400" dirty="0"/>
              <a:t>Novel biodegradable polymers and modified natural substances.</a:t>
            </a:r>
          </a:p>
        </p:txBody>
      </p:sp>
    </p:spTree>
    <p:extLst>
      <p:ext uri="{BB962C8B-B14F-4D97-AF65-F5344CB8AC3E}">
        <p14:creationId xmlns:p14="http://schemas.microsoft.com/office/powerpoint/2010/main" val="236273401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2"/>
            <p:extLst>
              <p:ext uri="{D42A27DB-BD31-4B8C-83A1-F6EECF244321}">
                <p14:modId xmlns:p14="http://schemas.microsoft.com/office/powerpoint/2010/main" val="3578461596"/>
              </p:ext>
            </p:extLst>
          </p:nvPr>
        </p:nvGraphicFramePr>
        <p:xfrm>
          <a:off x="1295400" y="762000"/>
          <a:ext cx="6858001" cy="5181601"/>
        </p:xfrm>
        <a:graphic>
          <a:graphicData uri="http://schemas.openxmlformats.org/drawingml/2006/table">
            <a:tbl>
              <a:tblPr>
                <a:tableStyleId>{5C22544A-7EE6-4342-B048-85BDC9FD1C3A}</a:tableStyleId>
              </a:tblPr>
              <a:tblGrid>
                <a:gridCol w="1289117">
                  <a:extLst>
                    <a:ext uri="{9D8B030D-6E8A-4147-A177-3AD203B41FA5}">
                      <a16:colId xmlns:a16="http://schemas.microsoft.com/office/drawing/2014/main" val="20000"/>
                    </a:ext>
                  </a:extLst>
                </a:gridCol>
                <a:gridCol w="2124320">
                  <a:extLst>
                    <a:ext uri="{9D8B030D-6E8A-4147-A177-3AD203B41FA5}">
                      <a16:colId xmlns:a16="http://schemas.microsoft.com/office/drawing/2014/main" val="20001"/>
                    </a:ext>
                  </a:extLst>
                </a:gridCol>
                <a:gridCol w="1666516">
                  <a:extLst>
                    <a:ext uri="{9D8B030D-6E8A-4147-A177-3AD203B41FA5}">
                      <a16:colId xmlns:a16="http://schemas.microsoft.com/office/drawing/2014/main" val="20002"/>
                    </a:ext>
                  </a:extLst>
                </a:gridCol>
                <a:gridCol w="1778048">
                  <a:extLst>
                    <a:ext uri="{9D8B030D-6E8A-4147-A177-3AD203B41FA5}">
                      <a16:colId xmlns:a16="http://schemas.microsoft.com/office/drawing/2014/main" val="20003"/>
                    </a:ext>
                  </a:extLst>
                </a:gridCol>
              </a:tblGrid>
              <a:tr h="420385">
                <a:tc>
                  <a:txBody>
                    <a:bodyPr/>
                    <a:lstStyle/>
                    <a:p>
                      <a:pPr>
                        <a:spcAft>
                          <a:spcPts val="0"/>
                        </a:spcAft>
                      </a:pPr>
                      <a:r>
                        <a:rPr lang="en-US" sz="1800" dirty="0">
                          <a:effectLst/>
                        </a:rPr>
                        <a:t> </a:t>
                      </a:r>
                      <a:endParaRPr lang="en-IN" sz="1800" dirty="0">
                        <a:effectLst/>
                        <a:latin typeface="Times New Roman"/>
                        <a:ea typeface="PMingLiU"/>
                      </a:endParaRPr>
                    </a:p>
                  </a:txBody>
                  <a:tcPr marL="0" marR="0" marT="0" marB="0" anchor="b"/>
                </a:tc>
                <a:tc gridSpan="2">
                  <a:txBody>
                    <a:bodyPr/>
                    <a:lstStyle/>
                    <a:p>
                      <a:pPr>
                        <a:spcAft>
                          <a:spcPts val="0"/>
                        </a:spcAft>
                      </a:pPr>
                      <a:r>
                        <a:rPr lang="en-US" sz="1800" dirty="0">
                          <a:effectLst/>
                        </a:rPr>
                        <a:t> </a:t>
                      </a:r>
                      <a:r>
                        <a:rPr lang="en-US" sz="1800" b="1" dirty="0">
                          <a:solidFill>
                            <a:srgbClr val="FF0000"/>
                          </a:solidFill>
                          <a:effectLst/>
                        </a:rPr>
                        <a:t>Applications of Biomaterials</a:t>
                      </a:r>
                      <a:endParaRPr lang="en-IN" sz="1800" dirty="0">
                        <a:effectLst/>
                        <a:latin typeface="Times New Roman"/>
                        <a:ea typeface="PMingLiU"/>
                      </a:endParaRPr>
                    </a:p>
                  </a:txBody>
                  <a:tcPr marL="0" marR="0" marT="0" marB="0" anchor="b"/>
                </a:tc>
                <a:tc hMerge="1">
                  <a:txBody>
                    <a:bodyPr/>
                    <a:lstStyle/>
                    <a:p>
                      <a:endParaRPr lang="en-IN"/>
                    </a:p>
                  </a:txBody>
                  <a:tcPr/>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extLst>
                  <a:ext uri="{0D108BD9-81ED-4DB2-BD59-A6C34878D82A}">
                    <a16:rowId xmlns:a16="http://schemas.microsoft.com/office/drawing/2014/main" val="10000"/>
                  </a:ext>
                </a:extLst>
              </a:tr>
              <a:tr h="396768">
                <a:tc>
                  <a:txBody>
                    <a:bodyPr/>
                    <a:lstStyle/>
                    <a:p>
                      <a:pPr>
                        <a:spcAft>
                          <a:spcPts val="0"/>
                        </a:spcAft>
                      </a:pPr>
                      <a:r>
                        <a:rPr lang="en-US" sz="1800" dirty="0">
                          <a:effectLst/>
                        </a:rPr>
                        <a:t> </a:t>
                      </a:r>
                      <a:endParaRPr lang="en-IN" sz="1800" dirty="0">
                        <a:effectLst/>
                        <a:latin typeface="Times New Roman"/>
                        <a:ea typeface="PMingLiU"/>
                      </a:endParaRPr>
                    </a:p>
                  </a:txBody>
                  <a:tcPr marL="0" marR="0" marT="0" marB="0" anchor="b"/>
                </a:tc>
                <a:tc>
                  <a:txBody>
                    <a:bodyPr/>
                    <a:lstStyle/>
                    <a:p>
                      <a:pPr>
                        <a:spcAft>
                          <a:spcPts val="0"/>
                        </a:spcAft>
                      </a:pPr>
                      <a:r>
                        <a:rPr lang="en-US" sz="1800" dirty="0">
                          <a:effectLst/>
                        </a:rPr>
                        <a:t> </a:t>
                      </a:r>
                      <a:endParaRPr lang="en-IN" sz="1800" dirty="0">
                        <a:effectLst/>
                        <a:latin typeface="Times New Roman"/>
                        <a:ea typeface="PMingLiU"/>
                      </a:endParaRPr>
                    </a:p>
                  </a:txBody>
                  <a:tcPr marL="0" marR="0" marT="0" marB="0" anchor="b"/>
                </a:tc>
                <a:tc>
                  <a:txBody>
                    <a:bodyPr/>
                    <a:lstStyle/>
                    <a:p>
                      <a:pPr>
                        <a:spcAft>
                          <a:spcPts val="0"/>
                        </a:spcAft>
                      </a:pPr>
                      <a:r>
                        <a:rPr lang="en-US" sz="1800" dirty="0">
                          <a:effectLst/>
                        </a:rPr>
                        <a:t> </a:t>
                      </a:r>
                      <a:endParaRPr lang="en-IN" sz="1800" dirty="0">
                        <a:effectLst/>
                        <a:latin typeface="Times New Roman"/>
                        <a:ea typeface="PMingLiU"/>
                      </a:endParaRPr>
                    </a:p>
                  </a:txBody>
                  <a:tcPr marL="0" marR="0" marT="0" marB="0" anchor="b"/>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extLst>
                  <a:ext uri="{0D108BD9-81ED-4DB2-BD59-A6C34878D82A}">
                    <a16:rowId xmlns:a16="http://schemas.microsoft.com/office/drawing/2014/main" val="10001"/>
                  </a:ext>
                </a:extLst>
              </a:tr>
              <a:tr h="396768">
                <a:tc>
                  <a:txBody>
                    <a:bodyPr/>
                    <a:lstStyle/>
                    <a:p>
                      <a:pPr>
                        <a:spcAft>
                          <a:spcPts val="0"/>
                        </a:spcAft>
                      </a:pPr>
                      <a:r>
                        <a:rPr lang="en-US" sz="1800" dirty="0">
                          <a:solidFill>
                            <a:srgbClr val="0033CC"/>
                          </a:solidFill>
                          <a:effectLst/>
                        </a:rPr>
                        <a:t> </a:t>
                      </a:r>
                      <a:r>
                        <a:rPr lang="fr-FR" sz="1800" dirty="0" err="1">
                          <a:solidFill>
                            <a:srgbClr val="0033CC"/>
                          </a:solidFill>
                          <a:effectLst/>
                        </a:rPr>
                        <a:t>Polymer</a:t>
                      </a:r>
                      <a:endParaRPr lang="en-IN" sz="1800" dirty="0">
                        <a:solidFill>
                          <a:srgbClr val="0033CC"/>
                        </a:solidFill>
                        <a:effectLst/>
                        <a:latin typeface="Times New Roman"/>
                        <a:ea typeface="PMingLiU"/>
                      </a:endParaRPr>
                    </a:p>
                  </a:txBody>
                  <a:tcPr marL="0" marR="0" marT="0" marB="0" anchor="b"/>
                </a:tc>
                <a:tc>
                  <a:txBody>
                    <a:bodyPr/>
                    <a:lstStyle/>
                    <a:p>
                      <a:pPr>
                        <a:spcAft>
                          <a:spcPts val="0"/>
                        </a:spcAft>
                      </a:pPr>
                      <a:r>
                        <a:rPr lang="fr-FR" sz="1800" dirty="0">
                          <a:solidFill>
                            <a:srgbClr val="0033CC"/>
                          </a:solidFill>
                          <a:effectLst/>
                        </a:rPr>
                        <a:t> Applications</a:t>
                      </a:r>
                      <a:endParaRPr lang="en-IN" sz="1800" dirty="0">
                        <a:solidFill>
                          <a:srgbClr val="0033CC"/>
                        </a:solidFill>
                        <a:effectLst/>
                        <a:latin typeface="Times New Roman"/>
                        <a:ea typeface="PMingLiU"/>
                      </a:endParaRPr>
                    </a:p>
                  </a:txBody>
                  <a:tcPr marL="0" marR="0" marT="0" marB="0" anchor="b"/>
                </a:tc>
                <a:tc>
                  <a:txBody>
                    <a:bodyPr/>
                    <a:lstStyle/>
                    <a:p>
                      <a:pPr>
                        <a:spcAft>
                          <a:spcPts val="0"/>
                        </a:spcAft>
                      </a:pPr>
                      <a:r>
                        <a:rPr lang="fr-FR" sz="1800" dirty="0">
                          <a:solidFill>
                            <a:srgbClr val="0033CC"/>
                          </a:solidFill>
                          <a:effectLst/>
                        </a:rPr>
                        <a:t> </a:t>
                      </a:r>
                      <a:r>
                        <a:rPr lang="fr-FR" sz="1800" dirty="0" err="1">
                          <a:solidFill>
                            <a:srgbClr val="0033CC"/>
                          </a:solidFill>
                          <a:effectLst/>
                        </a:rPr>
                        <a:t>Polymer</a:t>
                      </a:r>
                      <a:endParaRPr lang="en-IN" sz="1800" dirty="0">
                        <a:solidFill>
                          <a:srgbClr val="0033CC"/>
                        </a:solidFill>
                        <a:effectLst/>
                        <a:latin typeface="Times New Roman"/>
                        <a:ea typeface="PMingLiU"/>
                      </a:endParaRPr>
                    </a:p>
                  </a:txBody>
                  <a:tcPr marL="0" marR="0" marT="0" marB="0" anchor="b"/>
                </a:tc>
                <a:tc>
                  <a:txBody>
                    <a:bodyPr/>
                    <a:lstStyle/>
                    <a:p>
                      <a:pPr>
                        <a:spcAft>
                          <a:spcPts val="0"/>
                        </a:spcAft>
                      </a:pPr>
                      <a:r>
                        <a:rPr lang="fr-FR" sz="1800" dirty="0">
                          <a:solidFill>
                            <a:srgbClr val="0033CC"/>
                          </a:solidFill>
                          <a:effectLst/>
                        </a:rPr>
                        <a:t>  </a:t>
                      </a:r>
                      <a:r>
                        <a:rPr lang="en-US" sz="1800" dirty="0">
                          <a:solidFill>
                            <a:srgbClr val="0033CC"/>
                          </a:solidFill>
                          <a:effectLst/>
                        </a:rPr>
                        <a:t>Applications</a:t>
                      </a:r>
                      <a:endParaRPr lang="en-IN" sz="1800" dirty="0">
                        <a:solidFill>
                          <a:srgbClr val="0033CC"/>
                        </a:solidFill>
                        <a:effectLst/>
                        <a:latin typeface="Times New Roman"/>
                        <a:ea typeface="PMingLiU"/>
                      </a:endParaRPr>
                    </a:p>
                  </a:txBody>
                  <a:tcPr marL="0" marR="0" marT="0" marB="0" anchor="b"/>
                </a:tc>
                <a:extLst>
                  <a:ext uri="{0D108BD9-81ED-4DB2-BD59-A6C34878D82A}">
                    <a16:rowId xmlns:a16="http://schemas.microsoft.com/office/drawing/2014/main" val="10002"/>
                  </a:ext>
                </a:extLst>
              </a:tr>
              <a:tr h="396768">
                <a:tc>
                  <a:txBody>
                    <a:bodyPr/>
                    <a:lstStyle/>
                    <a:p>
                      <a:pPr>
                        <a:spcAft>
                          <a:spcPts val="0"/>
                        </a:spcAft>
                      </a:pPr>
                      <a:r>
                        <a:rPr lang="en-US" sz="1800" dirty="0">
                          <a:effectLst/>
                        </a:rPr>
                        <a:t>  </a:t>
                      </a:r>
                      <a:r>
                        <a:rPr lang="en-US" sz="1800" dirty="0">
                          <a:solidFill>
                            <a:srgbClr val="FF0000"/>
                          </a:solidFill>
                          <a:effectLst/>
                        </a:rPr>
                        <a:t>PDMS</a:t>
                      </a:r>
                      <a:endParaRPr lang="en-IN" sz="1800" dirty="0">
                        <a:solidFill>
                          <a:srgbClr val="FF0000"/>
                        </a:solidFill>
                        <a:effectLst/>
                        <a:latin typeface="Times New Roman"/>
                        <a:ea typeface="PMingLiU"/>
                      </a:endParaRPr>
                    </a:p>
                  </a:txBody>
                  <a:tcPr marL="0" marR="0" marT="0" marB="0" anchor="b"/>
                </a:tc>
                <a:tc>
                  <a:txBody>
                    <a:bodyPr/>
                    <a:lstStyle/>
                    <a:p>
                      <a:pPr>
                        <a:spcAft>
                          <a:spcPts val="0"/>
                        </a:spcAft>
                      </a:pPr>
                      <a:r>
                        <a:rPr lang="en-US" sz="1800">
                          <a:effectLst/>
                        </a:rPr>
                        <a:t>Catheters, heart </a:t>
                      </a:r>
                      <a:endParaRPr lang="en-IN" sz="1800">
                        <a:effectLst/>
                        <a:latin typeface="Times New Roman"/>
                        <a:ea typeface="PMingLiU"/>
                      </a:endParaRPr>
                    </a:p>
                  </a:txBody>
                  <a:tcPr marL="0" marR="0" marT="0" marB="0" anchor="b"/>
                </a:tc>
                <a:tc>
                  <a:txBody>
                    <a:bodyPr/>
                    <a:lstStyle/>
                    <a:p>
                      <a:pPr>
                        <a:spcAft>
                          <a:spcPts val="0"/>
                        </a:spcAft>
                      </a:pPr>
                      <a:r>
                        <a:rPr lang="en-US" sz="1800">
                          <a:effectLst/>
                        </a:rPr>
                        <a:t>Polytetrafluoroe</a:t>
                      </a:r>
                      <a:endParaRPr lang="en-IN" sz="1800">
                        <a:effectLst/>
                        <a:latin typeface="Times New Roman"/>
                        <a:ea typeface="PMingLiU"/>
                      </a:endParaRPr>
                    </a:p>
                  </a:txBody>
                  <a:tcPr marL="0" marR="0" marT="0" marB="0" anchor="b"/>
                </a:tc>
                <a:tc>
                  <a:txBody>
                    <a:bodyPr/>
                    <a:lstStyle/>
                    <a:p>
                      <a:pPr>
                        <a:spcAft>
                          <a:spcPts val="0"/>
                        </a:spcAft>
                      </a:pPr>
                      <a:r>
                        <a:rPr lang="en-US" sz="1800" dirty="0">
                          <a:effectLst/>
                        </a:rPr>
                        <a:t> Heart valves</a:t>
                      </a:r>
                      <a:endParaRPr lang="en-IN" sz="1800" dirty="0">
                        <a:effectLst/>
                        <a:latin typeface="Times New Roman"/>
                        <a:ea typeface="PMingLiU"/>
                      </a:endParaRPr>
                    </a:p>
                  </a:txBody>
                  <a:tcPr marL="0" marR="0" marT="0" marB="0" anchor="b"/>
                </a:tc>
                <a:extLst>
                  <a:ext uri="{0D108BD9-81ED-4DB2-BD59-A6C34878D82A}">
                    <a16:rowId xmlns:a16="http://schemas.microsoft.com/office/drawing/2014/main" val="10003"/>
                  </a:ext>
                </a:extLst>
              </a:tr>
              <a:tr h="396768">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Valves</a:t>
                      </a:r>
                      <a:endParaRPr lang="en-IN" sz="1800">
                        <a:effectLst/>
                        <a:latin typeface="Times New Roman"/>
                        <a:ea typeface="PMingLiU"/>
                      </a:endParaRPr>
                    </a:p>
                  </a:txBody>
                  <a:tcPr marL="0" marR="0" marT="0" marB="0" anchor="b"/>
                </a:tc>
                <a:tc>
                  <a:txBody>
                    <a:bodyPr/>
                    <a:lstStyle/>
                    <a:p>
                      <a:pPr>
                        <a:spcAft>
                          <a:spcPts val="0"/>
                        </a:spcAft>
                      </a:pPr>
                      <a:r>
                        <a:rPr lang="en-US" sz="1800">
                          <a:effectLst/>
                        </a:rPr>
                        <a:t>thylene</a:t>
                      </a:r>
                      <a:endParaRPr lang="en-IN" sz="1800">
                        <a:effectLst/>
                        <a:latin typeface="Times New Roman"/>
                        <a:ea typeface="PMingLiU"/>
                      </a:endParaRPr>
                    </a:p>
                  </a:txBody>
                  <a:tcPr marL="0" marR="0" marT="0" marB="0" anchor="b"/>
                </a:tc>
                <a:tc>
                  <a:txBody>
                    <a:bodyPr/>
                    <a:lstStyle/>
                    <a:p>
                      <a:pPr>
                        <a:spcAft>
                          <a:spcPts val="0"/>
                        </a:spcAft>
                      </a:pPr>
                      <a:r>
                        <a:rPr lang="en-US" sz="1800" dirty="0">
                          <a:effectLst/>
                        </a:rPr>
                        <a:t> Vascular grafts</a:t>
                      </a:r>
                      <a:endParaRPr lang="en-IN" sz="1800" dirty="0">
                        <a:effectLst/>
                        <a:latin typeface="Times New Roman"/>
                        <a:ea typeface="PMingLiU"/>
                      </a:endParaRPr>
                    </a:p>
                  </a:txBody>
                  <a:tcPr marL="0" marR="0" marT="0" marB="0" anchor="b"/>
                </a:tc>
                <a:extLst>
                  <a:ext uri="{0D108BD9-81ED-4DB2-BD59-A6C34878D82A}">
                    <a16:rowId xmlns:a16="http://schemas.microsoft.com/office/drawing/2014/main" val="10004"/>
                  </a:ext>
                </a:extLst>
              </a:tr>
              <a:tr h="396768">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dirty="0">
                          <a:effectLst/>
                        </a:rPr>
                        <a:t> Nerve repair</a:t>
                      </a:r>
                      <a:endParaRPr lang="en-IN" sz="1800" dirty="0">
                        <a:effectLst/>
                        <a:latin typeface="Times New Roman"/>
                        <a:ea typeface="PMingLiU"/>
                      </a:endParaRPr>
                    </a:p>
                  </a:txBody>
                  <a:tcPr marL="0" marR="0" marT="0" marB="0" anchor="b"/>
                </a:tc>
                <a:extLst>
                  <a:ext uri="{0D108BD9-81ED-4DB2-BD59-A6C34878D82A}">
                    <a16:rowId xmlns:a16="http://schemas.microsoft.com/office/drawing/2014/main" val="10005"/>
                  </a:ext>
                </a:extLst>
              </a:tr>
              <a:tr h="396768">
                <a:tc>
                  <a:txBody>
                    <a:bodyPr/>
                    <a:lstStyle/>
                    <a:p>
                      <a:pPr>
                        <a:spcAft>
                          <a:spcPts val="0"/>
                        </a:spcAft>
                      </a:pPr>
                      <a:r>
                        <a:rPr lang="en-US" sz="1800">
                          <a:effectLst/>
                        </a:rPr>
                        <a:t>Polyurethane</a:t>
                      </a:r>
                      <a:endParaRPr lang="en-IN" sz="1800">
                        <a:effectLst/>
                        <a:latin typeface="Times New Roman"/>
                        <a:ea typeface="PMingLiU"/>
                      </a:endParaRPr>
                    </a:p>
                  </a:txBody>
                  <a:tcPr marL="0" marR="0" marT="0" marB="0" anchor="b"/>
                </a:tc>
                <a:tc>
                  <a:txBody>
                    <a:bodyPr/>
                    <a:lstStyle/>
                    <a:p>
                      <a:pPr>
                        <a:spcAft>
                          <a:spcPts val="0"/>
                        </a:spcAft>
                      </a:pPr>
                      <a:r>
                        <a:rPr lang="fr-FR" sz="1800" dirty="0" err="1">
                          <a:effectLst/>
                        </a:rPr>
                        <a:t>ventricular</a:t>
                      </a:r>
                      <a:r>
                        <a:rPr lang="fr-FR" sz="1800" dirty="0">
                          <a:effectLst/>
                        </a:rPr>
                        <a:t> </a:t>
                      </a:r>
                      <a:r>
                        <a:rPr lang="fr-FR" sz="1800" dirty="0" err="1">
                          <a:effectLst/>
                        </a:rPr>
                        <a:t>assist</a:t>
                      </a:r>
                      <a:endParaRPr lang="en-IN" sz="1800" dirty="0">
                        <a:effectLst/>
                        <a:latin typeface="Times New Roman"/>
                        <a:ea typeface="PMingLiU"/>
                      </a:endParaRPr>
                    </a:p>
                  </a:txBody>
                  <a:tcPr marL="0" marR="0" marT="0" marB="0" anchor="b"/>
                </a:tc>
                <a:tc>
                  <a:txBody>
                    <a:bodyPr/>
                    <a:lstStyle/>
                    <a:p>
                      <a:pPr>
                        <a:spcAft>
                          <a:spcPts val="0"/>
                        </a:spcAft>
                      </a:pPr>
                      <a:r>
                        <a:rPr lang="en-US" sz="1800">
                          <a:effectLst/>
                        </a:rPr>
                        <a:t>Polyethylene</a:t>
                      </a:r>
                      <a:endParaRPr lang="en-IN" sz="1800">
                        <a:effectLst/>
                        <a:latin typeface="Times New Roman"/>
                        <a:ea typeface="PMingLiU"/>
                      </a:endParaRPr>
                    </a:p>
                  </a:txBody>
                  <a:tcPr marL="0" marR="0" marT="0" marB="0" anchor="b"/>
                </a:tc>
                <a:tc>
                  <a:txBody>
                    <a:bodyPr/>
                    <a:lstStyle/>
                    <a:p>
                      <a:pPr>
                        <a:spcAft>
                          <a:spcPts val="0"/>
                        </a:spcAft>
                      </a:pPr>
                      <a:r>
                        <a:rPr lang="en-US" sz="1800">
                          <a:effectLst/>
                        </a:rPr>
                        <a:t> Catheters, hip</a:t>
                      </a:r>
                      <a:endParaRPr lang="en-IN" sz="1800">
                        <a:effectLst/>
                        <a:latin typeface="Times New Roman"/>
                        <a:ea typeface="PMingLiU"/>
                      </a:endParaRPr>
                    </a:p>
                  </a:txBody>
                  <a:tcPr marL="0" marR="0" marT="0" marB="0" anchor="b"/>
                </a:tc>
                <a:extLst>
                  <a:ext uri="{0D108BD9-81ED-4DB2-BD59-A6C34878D82A}">
                    <a16:rowId xmlns:a16="http://schemas.microsoft.com/office/drawing/2014/main" val="10006"/>
                  </a:ext>
                </a:extLst>
              </a:tr>
              <a:tr h="396768">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Devices</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prostheses</a:t>
                      </a:r>
                      <a:endParaRPr lang="en-IN" sz="1800">
                        <a:effectLst/>
                        <a:latin typeface="Times New Roman"/>
                        <a:ea typeface="PMingLiU"/>
                      </a:endParaRPr>
                    </a:p>
                  </a:txBody>
                  <a:tcPr marL="0" marR="0" marT="0" marB="0" anchor="b"/>
                </a:tc>
                <a:extLst>
                  <a:ext uri="{0D108BD9-81ED-4DB2-BD59-A6C34878D82A}">
                    <a16:rowId xmlns:a16="http://schemas.microsoft.com/office/drawing/2014/main" val="10007"/>
                  </a:ext>
                </a:extLst>
              </a:tr>
              <a:tr h="396768">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solidFill>
                            <a:srgbClr val="FF0000"/>
                          </a:solidFill>
                          <a:effectLst/>
                        </a:rPr>
                        <a:t>Polymethylmetha</a:t>
                      </a:r>
                      <a:endParaRPr lang="en-IN" sz="1800">
                        <a:solidFill>
                          <a:srgbClr val="FF0000"/>
                        </a:solidFill>
                        <a:effectLst/>
                        <a:latin typeface="Times New Roman"/>
                        <a:ea typeface="PMingLiU"/>
                      </a:endParaRPr>
                    </a:p>
                  </a:txBody>
                  <a:tcPr marL="0" marR="0" marT="0" marB="0" anchor="b"/>
                </a:tc>
                <a:tc>
                  <a:txBody>
                    <a:bodyPr/>
                    <a:lstStyle/>
                    <a:p>
                      <a:pPr>
                        <a:spcAft>
                          <a:spcPts val="0"/>
                        </a:spcAft>
                      </a:pPr>
                      <a:r>
                        <a:rPr lang="fr-FR" sz="1800">
                          <a:effectLst/>
                        </a:rPr>
                        <a:t> Fracture fixation</a:t>
                      </a:r>
                      <a:endParaRPr lang="en-IN" sz="1800">
                        <a:effectLst/>
                        <a:latin typeface="Times New Roman"/>
                        <a:ea typeface="PMingLiU"/>
                      </a:endParaRPr>
                    </a:p>
                  </a:txBody>
                  <a:tcPr marL="0" marR="0" marT="0" marB="0" anchor="b"/>
                </a:tc>
                <a:extLst>
                  <a:ext uri="{0D108BD9-81ED-4DB2-BD59-A6C34878D82A}">
                    <a16:rowId xmlns:a16="http://schemas.microsoft.com/office/drawing/2014/main" val="10008"/>
                  </a:ext>
                </a:extLst>
              </a:tr>
              <a:tr h="396768">
                <a:tc>
                  <a:txBody>
                    <a:bodyPr/>
                    <a:lstStyle/>
                    <a:p>
                      <a:pPr>
                        <a:spcAft>
                          <a:spcPts val="0"/>
                        </a:spcAft>
                      </a:pPr>
                      <a:r>
                        <a:rPr lang="en-US" sz="1800" dirty="0">
                          <a:effectLst/>
                        </a:rPr>
                        <a:t>PGA, </a:t>
                      </a:r>
                      <a:r>
                        <a:rPr lang="en-US" sz="1800" dirty="0">
                          <a:solidFill>
                            <a:srgbClr val="FF0000"/>
                          </a:solidFill>
                          <a:effectLst/>
                        </a:rPr>
                        <a:t>PLA,</a:t>
                      </a:r>
                      <a:endParaRPr lang="en-IN" sz="1800" dirty="0">
                        <a:solidFill>
                          <a:srgbClr val="FF0000"/>
                        </a:solidFill>
                        <a:effectLst/>
                        <a:latin typeface="Times New Roman"/>
                        <a:ea typeface="PMingLiU"/>
                      </a:endParaRPr>
                    </a:p>
                  </a:txBody>
                  <a:tcPr marL="0" marR="0" marT="0" marB="0" anchor="b"/>
                </a:tc>
                <a:tc>
                  <a:txBody>
                    <a:bodyPr/>
                    <a:lstStyle/>
                    <a:p>
                      <a:pPr>
                        <a:spcAft>
                          <a:spcPts val="0"/>
                        </a:spcAft>
                      </a:pPr>
                      <a:r>
                        <a:rPr lang="en-US" sz="1800">
                          <a:effectLst/>
                        </a:rPr>
                        <a:t>Drug delivery, devices</a:t>
                      </a:r>
                      <a:endParaRPr lang="en-IN" sz="1800">
                        <a:effectLst/>
                        <a:latin typeface="Times New Roman"/>
                        <a:ea typeface="PMingLiU"/>
                      </a:endParaRPr>
                    </a:p>
                  </a:txBody>
                  <a:tcPr marL="0" marR="0" marT="0" marB="0" anchor="b"/>
                </a:tc>
                <a:tc>
                  <a:txBody>
                    <a:bodyPr/>
                    <a:lstStyle/>
                    <a:p>
                      <a:pPr>
                        <a:spcAft>
                          <a:spcPts val="0"/>
                        </a:spcAft>
                      </a:pPr>
                      <a:r>
                        <a:rPr lang="fr-FR" sz="1800" dirty="0" err="1">
                          <a:solidFill>
                            <a:srgbClr val="FF0000"/>
                          </a:solidFill>
                          <a:effectLst/>
                        </a:rPr>
                        <a:t>crylate</a:t>
                      </a:r>
                      <a:r>
                        <a:rPr lang="fr-FR" sz="1800" dirty="0">
                          <a:solidFill>
                            <a:srgbClr val="FF0000"/>
                          </a:solidFill>
                          <a:effectLst/>
                        </a:rPr>
                        <a:t> (PMMA)</a:t>
                      </a:r>
                      <a:endParaRPr lang="en-IN" sz="1800" dirty="0">
                        <a:solidFill>
                          <a:srgbClr val="FF0000"/>
                        </a:solidFill>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extLst>
                  <a:ext uri="{0D108BD9-81ED-4DB2-BD59-A6C34878D82A}">
                    <a16:rowId xmlns:a16="http://schemas.microsoft.com/office/drawing/2014/main" val="10009"/>
                  </a:ext>
                </a:extLst>
              </a:tr>
              <a:tr h="396768">
                <a:tc>
                  <a:txBody>
                    <a:bodyPr/>
                    <a:lstStyle/>
                    <a:p>
                      <a:pPr>
                        <a:spcAft>
                          <a:spcPts val="0"/>
                        </a:spcAft>
                      </a:pPr>
                      <a:r>
                        <a:rPr lang="fr-FR" sz="1800">
                          <a:effectLst/>
                        </a:rPr>
                        <a:t>And PLGA</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extLst>
                  <a:ext uri="{0D108BD9-81ED-4DB2-BD59-A6C34878D82A}">
                    <a16:rowId xmlns:a16="http://schemas.microsoft.com/office/drawing/2014/main" val="10010"/>
                  </a:ext>
                </a:extLst>
              </a:tr>
              <a:tr h="396768">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en-US" sz="1800">
                          <a:effectLst/>
                        </a:rPr>
                        <a:t> Cellophane</a:t>
                      </a:r>
                      <a:endParaRPr lang="en-IN" sz="1800">
                        <a:effectLst/>
                        <a:latin typeface="Times New Roman"/>
                        <a:ea typeface="PMingLiU"/>
                      </a:endParaRPr>
                    </a:p>
                  </a:txBody>
                  <a:tcPr marL="0" marR="0" marT="0" marB="0" anchor="b"/>
                </a:tc>
                <a:tc>
                  <a:txBody>
                    <a:bodyPr/>
                    <a:lstStyle/>
                    <a:p>
                      <a:pPr>
                        <a:spcAft>
                          <a:spcPts val="0"/>
                        </a:spcAft>
                      </a:pPr>
                      <a:r>
                        <a:rPr lang="en-US" sz="1800">
                          <a:effectLst/>
                        </a:rPr>
                        <a:t> Dialysis </a:t>
                      </a:r>
                      <a:endParaRPr lang="en-IN" sz="1800">
                        <a:effectLst/>
                        <a:latin typeface="Times New Roman"/>
                        <a:ea typeface="PMingLiU"/>
                      </a:endParaRPr>
                    </a:p>
                  </a:txBody>
                  <a:tcPr marL="0" marR="0" marT="0" marB="0" anchor="b"/>
                </a:tc>
                <a:extLst>
                  <a:ext uri="{0D108BD9-81ED-4DB2-BD59-A6C34878D82A}">
                    <a16:rowId xmlns:a16="http://schemas.microsoft.com/office/drawing/2014/main" val="10011"/>
                  </a:ext>
                </a:extLst>
              </a:tr>
              <a:tr h="396768">
                <a:tc>
                  <a:txBody>
                    <a:bodyPr/>
                    <a:lstStyle/>
                    <a:p>
                      <a:pPr>
                        <a:spcAft>
                          <a:spcPts val="0"/>
                        </a:spcAft>
                      </a:pPr>
                      <a:r>
                        <a:rPr lang="en-US"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a:effectLst/>
                        </a:rPr>
                        <a:t> </a:t>
                      </a:r>
                      <a:endParaRPr lang="en-IN" sz="1800">
                        <a:effectLst/>
                        <a:latin typeface="Times New Roman"/>
                        <a:ea typeface="PMingLiU"/>
                      </a:endParaRPr>
                    </a:p>
                  </a:txBody>
                  <a:tcPr marL="0" marR="0" marT="0" marB="0" anchor="b"/>
                </a:tc>
                <a:tc>
                  <a:txBody>
                    <a:bodyPr/>
                    <a:lstStyle/>
                    <a:p>
                      <a:pPr>
                        <a:spcAft>
                          <a:spcPts val="0"/>
                        </a:spcAft>
                      </a:pPr>
                      <a:r>
                        <a:rPr lang="fr-FR" sz="1800" dirty="0">
                          <a:effectLst/>
                        </a:rPr>
                        <a:t> membranes</a:t>
                      </a:r>
                      <a:endParaRPr lang="en-IN" sz="1800" dirty="0">
                        <a:effectLst/>
                        <a:latin typeface="Times New Roman"/>
                        <a:ea typeface="PMingLiU"/>
                      </a:endParaRPr>
                    </a:p>
                  </a:txBody>
                  <a:tcPr marL="0" marR="0" marT="0" marB="0" anchor="b"/>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98619831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Polylactic</a:t>
            </a:r>
            <a:r>
              <a:rPr lang="en-US" sz="3200" dirty="0"/>
              <a:t> acid, </a:t>
            </a:r>
            <a:r>
              <a:rPr lang="en-US" sz="3200" dirty="0" err="1"/>
              <a:t>Polyglycolic</a:t>
            </a:r>
            <a:r>
              <a:rPr lang="en-US" sz="3200" dirty="0"/>
              <a:t> </a:t>
            </a:r>
            <a:r>
              <a:rPr lang="en-US" sz="3200" dirty="0" err="1"/>
              <a:t>cid</a:t>
            </a:r>
            <a:endParaRPr lang="en-IN" sz="3200" dirty="0"/>
          </a:p>
        </p:txBody>
      </p:sp>
      <p:graphicFrame>
        <p:nvGraphicFramePr>
          <p:cNvPr id="5" name="Object 4"/>
          <p:cNvGraphicFramePr>
            <a:graphicFrameLocks noChangeAspect="1"/>
          </p:cNvGraphicFramePr>
          <p:nvPr>
            <p:extLst>
              <p:ext uri="{D42A27DB-BD31-4B8C-83A1-F6EECF244321}">
                <p14:modId xmlns:p14="http://schemas.microsoft.com/office/powerpoint/2010/main" val="3929675466"/>
              </p:ext>
            </p:extLst>
          </p:nvPr>
        </p:nvGraphicFramePr>
        <p:xfrm>
          <a:off x="76200" y="990600"/>
          <a:ext cx="4419600" cy="4800600"/>
        </p:xfrm>
        <a:graphic>
          <a:graphicData uri="http://schemas.openxmlformats.org/presentationml/2006/ole">
            <mc:AlternateContent xmlns:mc="http://schemas.openxmlformats.org/markup-compatibility/2006">
              <mc:Choice xmlns:v="urn:schemas-microsoft-com:vml" Requires="v">
                <p:oleObj name="Photo Editor Photo" r:id="rId2" imgW="5514286" imgH="5514286" progId="MSPhotoEd.3">
                  <p:embed/>
                </p:oleObj>
              </mc:Choice>
              <mc:Fallback>
                <p:oleObj name="Photo Editor Photo" r:id="rId2" imgW="5514286" imgH="5514286" progId="MSPhotoEd.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4419600" cy="4800600"/>
                      </a:xfrm>
                      <a:prstGeom prst="rect">
                        <a:avLst/>
                      </a:prstGeom>
                      <a:noFill/>
                      <a:ln>
                        <a:noFill/>
                      </a:ln>
                    </p:spPr>
                  </p:pic>
                </p:oleObj>
              </mc:Fallback>
            </mc:AlternateContent>
          </a:graphicData>
        </a:graphic>
      </p:graphicFrame>
      <p:sp>
        <p:nvSpPr>
          <p:cNvPr id="6" name="Rectangle 5"/>
          <p:cNvSpPr/>
          <p:nvPr/>
        </p:nvSpPr>
        <p:spPr>
          <a:xfrm>
            <a:off x="4114800" y="1369874"/>
            <a:ext cx="4724400" cy="4856714"/>
          </a:xfrm>
          <a:prstGeom prst="rect">
            <a:avLst/>
          </a:prstGeom>
        </p:spPr>
        <p:txBody>
          <a:bodyPr wrap="square">
            <a:spAutoFit/>
          </a:bodyPr>
          <a:lstStyle/>
          <a:p>
            <a:pPr marL="342900" indent="-342900">
              <a:lnSpc>
                <a:spcPct val="90000"/>
              </a:lnSpc>
              <a:buFont typeface="Arial" panose="020B0604020202020204" pitchFamily="34" charset="0"/>
              <a:buChar char="•"/>
            </a:pPr>
            <a:r>
              <a:rPr lang="en-US" altLang="en-US" sz="2400" dirty="0"/>
              <a:t>Amorphous forms used in drug delivery systems</a:t>
            </a:r>
          </a:p>
          <a:p>
            <a:pPr marL="342900" indent="-342900">
              <a:lnSpc>
                <a:spcPct val="90000"/>
              </a:lnSpc>
              <a:buFont typeface="Arial" panose="020B0604020202020204" pitchFamily="34" charset="0"/>
              <a:buChar char="•"/>
            </a:pPr>
            <a:r>
              <a:rPr lang="en-US" altLang="en-US" sz="2400" dirty="0"/>
              <a:t>Crystalline forms good for scaffolding, or sutures; stents, plastic surgery, plates rods, pins, screws.</a:t>
            </a:r>
          </a:p>
          <a:p>
            <a:pPr marL="342900" indent="-342900">
              <a:lnSpc>
                <a:spcPct val="90000"/>
              </a:lnSpc>
              <a:buFont typeface="Arial" panose="020B0604020202020204" pitchFamily="34" charset="0"/>
              <a:buChar char="•"/>
            </a:pPr>
            <a:r>
              <a:rPr lang="en-US" altLang="en-US" sz="2400" dirty="0">
                <a:solidFill>
                  <a:srgbClr val="FF0000"/>
                </a:solidFill>
              </a:rPr>
              <a:t>Two essentials in scaffolding: high surface to volume ratio, highly porous</a:t>
            </a:r>
            <a:r>
              <a:rPr lang="en-US" altLang="en-US" sz="2400" dirty="0"/>
              <a:t> </a:t>
            </a:r>
          </a:p>
          <a:p>
            <a:pPr lvl="1"/>
            <a:r>
              <a:rPr lang="en-US" altLang="en-US" sz="2400" dirty="0"/>
              <a:t>-Allows cells to easily proliferate for setup of pathways </a:t>
            </a:r>
          </a:p>
          <a:p>
            <a:pPr lvl="1"/>
            <a:r>
              <a:rPr lang="en-US" altLang="en-US" sz="2400" dirty="0"/>
              <a:t>-Setup of pathways for nutrients  </a:t>
            </a:r>
          </a:p>
          <a:p>
            <a:pPr marL="342900" indent="-342900">
              <a:lnSpc>
                <a:spcPct val="90000"/>
              </a:lnSpc>
              <a:buFont typeface="Arial" panose="020B0604020202020204" pitchFamily="34" charset="0"/>
              <a:buChar char="•"/>
            </a:pPr>
            <a:endParaRPr lang="en-US" altLang="en-US" sz="2400" dirty="0"/>
          </a:p>
          <a:p>
            <a:pPr>
              <a:lnSpc>
                <a:spcPct val="90000"/>
              </a:lnSpc>
            </a:pPr>
            <a:endParaRPr lang="en-US" altLang="en-US" sz="2400" dirty="0"/>
          </a:p>
        </p:txBody>
      </p:sp>
    </p:spTree>
    <p:extLst>
      <p:ext uri="{BB962C8B-B14F-4D97-AF65-F5344CB8AC3E}">
        <p14:creationId xmlns:p14="http://schemas.microsoft.com/office/powerpoint/2010/main" val="298177922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Autofit/>
          </a:bodyPr>
          <a:lstStyle/>
          <a:p>
            <a:pPr algn="l"/>
            <a:r>
              <a:rPr lang="en-US" sz="3200" dirty="0">
                <a:solidFill>
                  <a:srgbClr val="92D050"/>
                </a:solidFill>
              </a:rPr>
              <a:t>Thermosetting Polymers </a:t>
            </a:r>
            <a:r>
              <a:rPr lang="en-US" sz="3200" dirty="0"/>
              <a:t>- Thermosets (TS) </a:t>
            </a:r>
            <a:br>
              <a:rPr lang="en-US" sz="3200" dirty="0"/>
            </a:br>
            <a:r>
              <a:rPr lang="en-US" sz="3200" dirty="0"/>
              <a:t>•Cannot tolerate repeated heating cycles as thermoplastics can </a:t>
            </a:r>
            <a:br>
              <a:rPr lang="en-US" sz="3200" dirty="0"/>
            </a:br>
            <a:r>
              <a:rPr lang="en-US" sz="3200" dirty="0"/>
              <a:t>When initially heated, they soften and flow for molding </a:t>
            </a:r>
            <a:br>
              <a:rPr lang="en-US" sz="3200" dirty="0"/>
            </a:br>
            <a:r>
              <a:rPr lang="en-US" sz="3200" dirty="0"/>
              <a:t>But elevated temperatures also produce a chemical reaction that hardens the material into an infusible solid </a:t>
            </a:r>
            <a:br>
              <a:rPr lang="en-US" sz="3200" dirty="0"/>
            </a:br>
            <a:r>
              <a:rPr lang="en-US" sz="3200" dirty="0"/>
              <a:t>If reheated, thermosets degrade and char rather than soften</a:t>
            </a:r>
          </a:p>
        </p:txBody>
      </p:sp>
    </p:spTree>
    <p:extLst>
      <p:ext uri="{BB962C8B-B14F-4D97-AF65-F5344CB8AC3E}">
        <p14:creationId xmlns:p14="http://schemas.microsoft.com/office/powerpoint/2010/main" val="2745409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solidFill>
                  <a:schemeClr val="tx1"/>
                </a:solidFill>
              </a:rPr>
              <a:t>Polydimethylsiloxane</a:t>
            </a:r>
          </a:p>
        </p:txBody>
      </p:sp>
      <p:sp>
        <p:nvSpPr>
          <p:cNvPr id="14339" name="Rectangle 3"/>
          <p:cNvSpPr>
            <a:spLocks noGrp="1" noChangeArrowheads="1"/>
          </p:cNvSpPr>
          <p:nvPr>
            <p:ph type="body" idx="1"/>
          </p:nvPr>
        </p:nvSpPr>
        <p:spPr/>
        <p:txBody>
          <a:bodyPr/>
          <a:lstStyle/>
          <a:p>
            <a:pPr>
              <a:buFontTx/>
              <a:buNone/>
            </a:pPr>
            <a:endParaRPr lang="en-US" altLang="en-US" dirty="0"/>
          </a:p>
          <a:p>
            <a:pPr>
              <a:buFontTx/>
              <a:buNone/>
            </a:pPr>
            <a:endParaRPr lang="en-US" altLang="en-US" dirty="0"/>
          </a:p>
          <a:p>
            <a:pPr>
              <a:buFontTx/>
              <a:buNone/>
            </a:pPr>
            <a:endParaRPr lang="en-US" altLang="en-US" dirty="0"/>
          </a:p>
          <a:p>
            <a:pPr>
              <a:buFontTx/>
              <a:buNone/>
            </a:pPr>
            <a:endParaRPr lang="en-US" altLang="en-US" dirty="0"/>
          </a:p>
        </p:txBody>
      </p:sp>
      <p:pic>
        <p:nvPicPr>
          <p:cNvPr id="14340" name="Picture 4" descr="C:\My Documents\My Pictures\silic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24000"/>
            <a:ext cx="2971800" cy="2541588"/>
          </a:xfrm>
          <a:prstGeom prst="rect">
            <a:avLst/>
          </a:prstGeom>
          <a:noFill/>
          <a:extLst>
            <a:ext uri="{909E8E84-426E-40DD-AFC4-6F175D3DCCD1}">
              <a14:hiddenFill xmlns:a14="http://schemas.microsoft.com/office/drawing/2010/main">
                <a:solidFill>
                  <a:srgbClr val="FFFFFF"/>
                </a:solidFill>
              </a14:hiddenFill>
            </a:ext>
          </a:extLst>
        </p:spPr>
      </p:pic>
      <p:sp>
        <p:nvSpPr>
          <p:cNvPr id="14342" name="Text Box 6"/>
          <p:cNvSpPr txBox="1">
            <a:spLocks noChangeArrowheads="1"/>
          </p:cNvSpPr>
          <p:nvPr/>
        </p:nvSpPr>
        <p:spPr bwMode="auto">
          <a:xfrm>
            <a:off x="762000" y="4038600"/>
            <a:ext cx="7620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3200"/>
              <a:t>“Silicon”</a:t>
            </a:r>
          </a:p>
          <a:p>
            <a:pPr>
              <a:spcBef>
                <a:spcPct val="50000"/>
              </a:spcBef>
              <a:buFontTx/>
              <a:buChar char="•"/>
            </a:pPr>
            <a:r>
              <a:rPr lang="en-US" altLang="en-US" sz="3200"/>
              <a:t>Lubricants and Foaming agents</a:t>
            </a:r>
          </a:p>
          <a:p>
            <a:pPr>
              <a:spcBef>
                <a:spcPct val="50000"/>
              </a:spcBef>
              <a:buFontTx/>
              <a:buChar char="•"/>
            </a:pPr>
            <a:r>
              <a:rPr lang="en-US" altLang="en-US" sz="3200"/>
              <a:t>Pacemakers and Vaccine Delivery systems</a:t>
            </a:r>
            <a:endParaRPr lang="en-US" altLang="en-US"/>
          </a:p>
          <a:p>
            <a:pPr>
              <a:spcBef>
                <a:spcPct val="50000"/>
              </a:spcBef>
            </a:pPr>
            <a:endParaRPr lang="en-US" altLang="en-US"/>
          </a:p>
        </p:txBody>
      </p:sp>
    </p:spTree>
    <p:extLst>
      <p:ext uri="{BB962C8B-B14F-4D97-AF65-F5344CB8AC3E}">
        <p14:creationId xmlns:p14="http://schemas.microsoft.com/office/powerpoint/2010/main" val="1163652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066800"/>
            <a:ext cx="7620000" cy="3539430"/>
          </a:xfrm>
          <a:prstGeom prst="rect">
            <a:avLst/>
          </a:prstGeom>
        </p:spPr>
        <p:txBody>
          <a:bodyPr wrap="square">
            <a:spAutoFit/>
          </a:bodyPr>
          <a:lstStyle/>
          <a:p>
            <a:pPr marL="457200" indent="-457200">
              <a:buFont typeface="Arial" panose="020B0604020202020204" pitchFamily="34" charset="0"/>
              <a:buChar char="•"/>
            </a:pPr>
            <a:r>
              <a:rPr lang="en-US" altLang="en-US" sz="3200" dirty="0"/>
              <a:t>Used in treatment of prostate carcinoma</a:t>
            </a:r>
          </a:p>
          <a:p>
            <a:pPr marL="457200" indent="-457200">
              <a:buFont typeface="Arial" panose="020B0604020202020204" pitchFamily="34" charset="0"/>
              <a:buChar char="•"/>
            </a:pPr>
            <a:r>
              <a:rPr lang="en-US" altLang="en-US" sz="3200" dirty="0"/>
              <a:t>Small biodegradable pellets      (188  m) injected into area of body where needed; heart valves, blood filters, vascular tubing, artificial heart. </a:t>
            </a:r>
          </a:p>
          <a:p>
            <a:pPr marL="457200" indent="-457200">
              <a:buFont typeface="Arial" panose="020B0604020202020204" pitchFamily="34" charset="0"/>
              <a:buChar char="•"/>
            </a:pPr>
            <a:r>
              <a:rPr lang="en-US" altLang="en-US" sz="3200" dirty="0"/>
              <a:t>Smaller doses, less toxic effects for patient</a:t>
            </a:r>
          </a:p>
        </p:txBody>
      </p:sp>
    </p:spTree>
    <p:extLst>
      <p:ext uri="{BB962C8B-B14F-4D97-AF65-F5344CB8AC3E}">
        <p14:creationId xmlns:p14="http://schemas.microsoft.com/office/powerpoint/2010/main" val="1358156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solidFill>
                  <a:schemeClr val="tx1"/>
                </a:solidFill>
              </a:rPr>
              <a:t>PMMA</a:t>
            </a:r>
          </a:p>
        </p:txBody>
      </p:sp>
      <p:sp>
        <p:nvSpPr>
          <p:cNvPr id="16387" name="Rectangle 3"/>
          <p:cNvSpPr>
            <a:spLocks noGrp="1" noChangeArrowheads="1"/>
          </p:cNvSpPr>
          <p:nvPr>
            <p:ph type="body" idx="1"/>
          </p:nvPr>
        </p:nvSpPr>
        <p:spPr>
          <a:xfrm>
            <a:off x="457200" y="1219200"/>
            <a:ext cx="8229600" cy="4525963"/>
          </a:xfrm>
        </p:spPr>
        <p:txBody>
          <a:bodyPr/>
          <a:lstStyle/>
          <a:p>
            <a:pPr>
              <a:lnSpc>
                <a:spcPct val="90000"/>
              </a:lnSpc>
            </a:pPr>
            <a:r>
              <a:rPr lang="en-US" altLang="en-US" sz="2800" dirty="0">
                <a:solidFill>
                  <a:schemeClr val="tx1"/>
                </a:solidFill>
              </a:rPr>
              <a:t>Thermoplastics, exhibit moderate to high tensile strength with moderate elongation</a:t>
            </a:r>
          </a:p>
          <a:p>
            <a:pPr>
              <a:lnSpc>
                <a:spcPct val="90000"/>
              </a:lnSpc>
            </a:pPr>
            <a:r>
              <a:rPr lang="en-US" altLang="en-US" sz="2800" dirty="0">
                <a:solidFill>
                  <a:schemeClr val="tx1"/>
                </a:solidFill>
              </a:rPr>
              <a:t>Used for Hip replacement and Fracture Fixation</a:t>
            </a:r>
          </a:p>
          <a:p>
            <a:pPr>
              <a:lnSpc>
                <a:spcPct val="90000"/>
              </a:lnSpc>
            </a:pPr>
            <a:r>
              <a:rPr lang="en-US" altLang="en-US" sz="2800" dirty="0">
                <a:solidFill>
                  <a:schemeClr val="tx1"/>
                </a:solidFill>
              </a:rPr>
              <a:t>Annual procedures approaching 5 Million</a:t>
            </a:r>
          </a:p>
          <a:p>
            <a:pPr>
              <a:lnSpc>
                <a:spcPct val="90000"/>
              </a:lnSpc>
            </a:pPr>
            <a:r>
              <a:rPr lang="en-US" altLang="en-US" sz="2800" dirty="0">
                <a:solidFill>
                  <a:schemeClr val="tx1"/>
                </a:solidFill>
              </a:rPr>
              <a:t>Metal alternatives have corrosive problems</a:t>
            </a:r>
          </a:p>
        </p:txBody>
      </p:sp>
      <p:pic>
        <p:nvPicPr>
          <p:cNvPr id="4" name="Picture 1028" descr="U:\pmm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3517900"/>
            <a:ext cx="1674654" cy="2578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29" descr="U:\pmm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338" y="3512821"/>
            <a:ext cx="1656873" cy="2506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1030"/>
          <p:cNvSpPr txBox="1">
            <a:spLocks noChangeArrowheads="1"/>
          </p:cNvSpPr>
          <p:nvPr/>
        </p:nvSpPr>
        <p:spPr bwMode="auto">
          <a:xfrm>
            <a:off x="685800" y="5029200"/>
            <a:ext cx="170688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600" dirty="0"/>
              <a:t>PMMA disc over femoral window during the molding process</a:t>
            </a:r>
          </a:p>
        </p:txBody>
      </p:sp>
      <p:sp>
        <p:nvSpPr>
          <p:cNvPr id="7" name="Text Box 1031"/>
          <p:cNvSpPr txBox="1">
            <a:spLocks noChangeArrowheads="1"/>
          </p:cNvSpPr>
          <p:nvPr/>
        </p:nvSpPr>
        <p:spPr bwMode="auto">
          <a:xfrm>
            <a:off x="7391400" y="5077361"/>
            <a:ext cx="16002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600" dirty="0"/>
              <a:t>PMMA template after polymerization, showing molded plug</a:t>
            </a:r>
          </a:p>
        </p:txBody>
      </p:sp>
    </p:spTree>
    <p:extLst>
      <p:ext uri="{BB962C8B-B14F-4D97-AF65-F5344CB8AC3E}">
        <p14:creationId xmlns:p14="http://schemas.microsoft.com/office/powerpoint/2010/main" val="3696158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noAutofit/>
          </a:bodyPr>
          <a:lstStyle/>
          <a:p>
            <a:pPr algn="just"/>
            <a:br>
              <a:rPr lang="en-US" sz="2400" dirty="0"/>
            </a:br>
            <a:r>
              <a:rPr lang="en-US" sz="2400" dirty="0">
                <a:solidFill>
                  <a:srgbClr val="00B050"/>
                </a:solidFill>
              </a:rPr>
              <a:t>Intrinsically conducting polymers (ICPs)</a:t>
            </a:r>
            <a:r>
              <a:rPr lang="en-US" sz="2400" dirty="0"/>
              <a:t> belong to a class of organic materials with unique electronic properties such as electric conductivity, </a:t>
            </a:r>
            <a:r>
              <a:rPr lang="en-US" sz="2400" dirty="0" err="1"/>
              <a:t>electrochromism</a:t>
            </a:r>
            <a:r>
              <a:rPr lang="en-US" sz="2400" dirty="0"/>
              <a:t>, and </a:t>
            </a:r>
            <a:r>
              <a:rPr lang="en-US" sz="2400" dirty="0" err="1"/>
              <a:t>electroactivity</a:t>
            </a:r>
            <a:r>
              <a:rPr lang="en-US" sz="2400" dirty="0"/>
              <a:t>. </a:t>
            </a:r>
            <a:r>
              <a:rPr lang="en-US" sz="2400" dirty="0">
                <a:solidFill>
                  <a:srgbClr val="00B050"/>
                </a:solidFill>
              </a:rPr>
              <a:t>Conjugated electrons</a:t>
            </a:r>
            <a:r>
              <a:rPr lang="en-US" sz="2400" dirty="0"/>
              <a:t> in the backbone of their macromolecules are responsible for these properties. Due to their high electrical properties, ICPs are intensively investigated for application in </a:t>
            </a:r>
            <a:r>
              <a:rPr lang="en-US" sz="2400" dirty="0">
                <a:solidFill>
                  <a:srgbClr val="0033CC"/>
                </a:solidFill>
              </a:rPr>
              <a:t>electronics, microelectronics, optoelectronics mainly for areas in aerospace and automobile industries</a:t>
            </a:r>
            <a:r>
              <a:rPr lang="en-US" sz="2400" dirty="0"/>
              <a:t>. Among the most promising applications of the ICPs are </a:t>
            </a:r>
            <a:r>
              <a:rPr lang="en-US" sz="2400" dirty="0">
                <a:solidFill>
                  <a:srgbClr val="0033CC"/>
                </a:solidFill>
              </a:rPr>
              <a:t>corrosion protection, solid-state charge storage devices, electromagnetic screens, antistatic coatings and gas separation coatings</a:t>
            </a:r>
            <a:r>
              <a:rPr lang="en-US" sz="2400" dirty="0"/>
              <a:t>. However, poor mechanical properties, environmental sensitivity, moderate stability of electrical properties with temperature significantly limit the industrial applicability of ICPs.</a:t>
            </a:r>
            <a:endParaRPr lang="en-IN" sz="2400" dirty="0"/>
          </a:p>
        </p:txBody>
      </p:sp>
      <p:sp>
        <p:nvSpPr>
          <p:cNvPr id="3" name="Rectangle 2"/>
          <p:cNvSpPr/>
          <p:nvPr/>
        </p:nvSpPr>
        <p:spPr>
          <a:xfrm>
            <a:off x="2971800" y="609600"/>
            <a:ext cx="3315331" cy="523220"/>
          </a:xfrm>
          <a:prstGeom prst="rect">
            <a:avLst/>
          </a:prstGeom>
        </p:spPr>
        <p:txBody>
          <a:bodyPr wrap="none">
            <a:spAutoFit/>
          </a:bodyPr>
          <a:lstStyle/>
          <a:p>
            <a:r>
              <a:rPr lang="en-US" sz="2800" b="1" i="1" dirty="0">
                <a:solidFill>
                  <a:srgbClr val="FF0000"/>
                </a:solidFill>
              </a:rPr>
              <a:t>Conducting polymers</a:t>
            </a:r>
            <a:endParaRPr lang="en-US" sz="2800" dirty="0"/>
          </a:p>
        </p:txBody>
      </p:sp>
    </p:spTree>
    <p:extLst>
      <p:ext uri="{BB962C8B-B14F-4D97-AF65-F5344CB8AC3E}">
        <p14:creationId xmlns:p14="http://schemas.microsoft.com/office/powerpoint/2010/main" val="11272434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152400"/>
            <a:ext cx="8229600" cy="1143000"/>
          </a:xfrm>
        </p:spPr>
        <p:txBody>
          <a:bodyPr>
            <a:normAutofit/>
          </a:bodyPr>
          <a:lstStyle/>
          <a:p>
            <a:r>
              <a:rPr lang="en-US" sz="2400" dirty="0" err="1"/>
              <a:t>Polyacetylene</a:t>
            </a:r>
            <a:endParaRPr lang="en-US" sz="2400" dirty="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105275"/>
            <a:ext cx="3753971"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 y="1064831"/>
            <a:ext cx="4248150" cy="1373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466975"/>
            <a:ext cx="4341916"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Few Common Conducting Polymers&#10;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1990" y="923926"/>
            <a:ext cx="5062009" cy="380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8114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370344"/>
            <a:ext cx="7772400" cy="2677656"/>
          </a:xfrm>
          <a:prstGeom prst="rect">
            <a:avLst/>
          </a:prstGeom>
        </p:spPr>
        <p:txBody>
          <a:bodyPr wrap="square">
            <a:spAutoFit/>
          </a:bodyPr>
          <a:lstStyle/>
          <a:p>
            <a:pPr algn="just"/>
            <a:r>
              <a:rPr lang="en-US" sz="2400" b="1" i="1" dirty="0">
                <a:solidFill>
                  <a:srgbClr val="FF0000"/>
                </a:solidFill>
              </a:rPr>
              <a:t>(DCP) Doped conducting polymer</a:t>
            </a:r>
          </a:p>
          <a:p>
            <a:pPr algn="just"/>
            <a:r>
              <a:rPr lang="en-US" sz="2400" dirty="0"/>
              <a:t>While the addition of a donor or an acceptor molecule to the polymer is called "</a:t>
            </a:r>
            <a:r>
              <a:rPr lang="en-US" sz="2400" dirty="0">
                <a:solidFill>
                  <a:srgbClr val="FF0000"/>
                </a:solidFill>
              </a:rPr>
              <a:t>doping</a:t>
            </a:r>
            <a:r>
              <a:rPr lang="en-US" sz="2400" dirty="0"/>
              <a:t> ", the reaction that takes place is actually a redox reaction. • The first step is the formation of a </a:t>
            </a:r>
            <a:r>
              <a:rPr lang="en-US" sz="2400" dirty="0" err="1"/>
              <a:t>cation</a:t>
            </a:r>
            <a:r>
              <a:rPr lang="en-US" sz="2400" dirty="0"/>
              <a:t> (or anion) radical, which is called a </a:t>
            </a:r>
            <a:r>
              <a:rPr lang="en-US" sz="2400" dirty="0" err="1"/>
              <a:t>soliton</a:t>
            </a:r>
            <a:r>
              <a:rPr lang="en-US" sz="2400" dirty="0"/>
              <a:t> or a </a:t>
            </a:r>
            <a:r>
              <a:rPr lang="en-US" sz="2400" dirty="0" err="1"/>
              <a:t>polaron</a:t>
            </a:r>
            <a:r>
              <a:rPr lang="en-US" sz="2400" dirty="0"/>
              <a:t>. </a:t>
            </a:r>
          </a:p>
          <a:p>
            <a:pPr algn="just"/>
            <a:r>
              <a:rPr lang="en-US" sz="2400" dirty="0" err="1"/>
              <a:t>Pn</a:t>
            </a:r>
            <a:r>
              <a:rPr lang="en-US" sz="2400" dirty="0"/>
              <a:t> ⇔ [</a:t>
            </a:r>
            <a:r>
              <a:rPr lang="en-US" sz="2400" dirty="0" err="1"/>
              <a:t>Pn</a:t>
            </a:r>
            <a:r>
              <a:rPr lang="en-US" sz="2400" dirty="0"/>
              <a:t> + A – ] (reduction oxidation)</a:t>
            </a:r>
          </a:p>
        </p:txBody>
      </p:sp>
      <p:sp>
        <p:nvSpPr>
          <p:cNvPr id="6" name="Rectangle 5"/>
          <p:cNvSpPr/>
          <p:nvPr/>
        </p:nvSpPr>
        <p:spPr>
          <a:xfrm>
            <a:off x="685800" y="2984480"/>
            <a:ext cx="7848600" cy="3416320"/>
          </a:xfrm>
          <a:prstGeom prst="rect">
            <a:avLst/>
          </a:prstGeom>
        </p:spPr>
        <p:txBody>
          <a:bodyPr wrap="square">
            <a:spAutoFit/>
          </a:bodyPr>
          <a:lstStyle/>
          <a:p>
            <a:pPr algn="just"/>
            <a:r>
              <a:rPr lang="en-US" sz="2400" dirty="0"/>
              <a:t>• As synthesized conductive polymers exhibit very low conductivities. It is not until an electron is removed from the valence band (</a:t>
            </a:r>
            <a:r>
              <a:rPr lang="en-US" sz="2400" dirty="0">
                <a:solidFill>
                  <a:srgbClr val="0033CC"/>
                </a:solidFill>
              </a:rPr>
              <a:t>p-doping</a:t>
            </a:r>
            <a:r>
              <a:rPr lang="en-US" sz="2400" dirty="0"/>
              <a:t>) or added to the conduction band (</a:t>
            </a:r>
            <a:r>
              <a:rPr lang="en-US" sz="2400" dirty="0">
                <a:solidFill>
                  <a:srgbClr val="0033CC"/>
                </a:solidFill>
              </a:rPr>
              <a:t>n-doping</a:t>
            </a:r>
            <a:r>
              <a:rPr lang="en-US" sz="2400" dirty="0"/>
              <a:t>, which is far less common) does a conducting polymer become highly conductive. • Doping (p or n) generates charge carriers which move in an electric field. Positive charges (holes) and negative charges (electrons) move to opposite electrodes. This movement of charge is what is actually responsible for electrical conductivity.</a:t>
            </a:r>
          </a:p>
        </p:txBody>
      </p:sp>
    </p:spTree>
    <p:extLst>
      <p:ext uri="{BB962C8B-B14F-4D97-AF65-F5344CB8AC3E}">
        <p14:creationId xmlns:p14="http://schemas.microsoft.com/office/powerpoint/2010/main" val="9072441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3706" y="914400"/>
            <a:ext cx="8475494" cy="3970318"/>
          </a:xfrm>
          <a:prstGeom prst="rect">
            <a:avLst/>
          </a:prstGeom>
        </p:spPr>
        <p:txBody>
          <a:bodyPr wrap="square">
            <a:spAutoFit/>
          </a:bodyPr>
          <a:lstStyle/>
          <a:p>
            <a:pPr marL="400050" indent="-400050">
              <a:buAutoNum type="romanLcParenBoth"/>
            </a:pPr>
            <a:r>
              <a:rPr lang="en-US" dirty="0">
                <a:solidFill>
                  <a:srgbClr val="FF0000"/>
                </a:solidFill>
              </a:rPr>
              <a:t>Oxidation process (p–doping)</a:t>
            </a:r>
            <a:r>
              <a:rPr lang="en-US" dirty="0"/>
              <a:t>: </a:t>
            </a:r>
          </a:p>
          <a:p>
            <a:endParaRPr lang="en-US" dirty="0"/>
          </a:p>
          <a:p>
            <a:r>
              <a:rPr lang="en-US" dirty="0"/>
              <a:t>(C</a:t>
            </a:r>
            <a:r>
              <a:rPr lang="en-US" baseline="-25000" dirty="0"/>
              <a:t>2</a:t>
            </a:r>
            <a:r>
              <a:rPr lang="en-US" dirty="0"/>
              <a:t>H</a:t>
            </a:r>
            <a:r>
              <a:rPr lang="en-US" baseline="-25000" dirty="0"/>
              <a:t>2</a:t>
            </a:r>
            <a:r>
              <a:rPr lang="en-US" dirty="0"/>
              <a:t>)</a:t>
            </a:r>
            <a:r>
              <a:rPr lang="en-US" baseline="-25000" dirty="0"/>
              <a:t>n</a:t>
            </a:r>
            <a:r>
              <a:rPr lang="en-US" dirty="0"/>
              <a:t>   +    FeCl</a:t>
            </a:r>
            <a:r>
              <a:rPr lang="en-US" baseline="-25000" dirty="0"/>
              <a:t>3</a:t>
            </a:r>
            <a:r>
              <a:rPr lang="en-US" dirty="0"/>
              <a:t>   </a:t>
            </a:r>
            <a:r>
              <a:rPr lang="en-US" dirty="0">
                <a:sym typeface="Wingdings" pitchFamily="2" charset="2"/>
              </a:rPr>
              <a:t>    (C</a:t>
            </a:r>
            <a:r>
              <a:rPr lang="en-US" baseline="-25000" dirty="0">
                <a:sym typeface="Wingdings" pitchFamily="2" charset="2"/>
              </a:rPr>
              <a:t>2</a:t>
            </a:r>
            <a:r>
              <a:rPr lang="en-US" dirty="0">
                <a:sym typeface="Wingdings" pitchFamily="2" charset="2"/>
              </a:rPr>
              <a:t>H</a:t>
            </a:r>
            <a:r>
              <a:rPr lang="en-US" baseline="-25000" dirty="0">
                <a:sym typeface="Wingdings" pitchFamily="2" charset="2"/>
              </a:rPr>
              <a:t>2</a:t>
            </a:r>
            <a:r>
              <a:rPr lang="en-US" baseline="30000" dirty="0">
                <a:sym typeface="Wingdings" pitchFamily="2" charset="2"/>
              </a:rPr>
              <a:t>+</a:t>
            </a:r>
            <a:r>
              <a:rPr lang="en-US" dirty="0">
                <a:sym typeface="Wingdings" pitchFamily="2" charset="2"/>
              </a:rPr>
              <a:t>)</a:t>
            </a:r>
            <a:r>
              <a:rPr lang="en-US" baseline="-25000" dirty="0">
                <a:sym typeface="Wingdings" pitchFamily="2" charset="2"/>
              </a:rPr>
              <a:t>n</a:t>
            </a:r>
            <a:r>
              <a:rPr lang="en-US" dirty="0">
                <a:sym typeface="Wingdings" pitchFamily="2" charset="2"/>
              </a:rPr>
              <a:t>.FeCl</a:t>
            </a:r>
            <a:r>
              <a:rPr lang="en-US" baseline="-25000" dirty="0">
                <a:sym typeface="Wingdings" pitchFamily="2" charset="2"/>
              </a:rPr>
              <a:t>4</a:t>
            </a:r>
            <a:r>
              <a:rPr lang="en-US" dirty="0">
                <a:sym typeface="Wingdings" pitchFamily="2" charset="2"/>
              </a:rPr>
              <a:t>   + FeCl</a:t>
            </a:r>
            <a:r>
              <a:rPr lang="en-US" baseline="-25000" dirty="0">
                <a:sym typeface="Wingdings" pitchFamily="2" charset="2"/>
              </a:rPr>
              <a:t>2</a:t>
            </a:r>
            <a:endParaRPr lang="en-US" dirty="0">
              <a:sym typeface="Wingdings" pitchFamily="2" charset="2"/>
            </a:endParaRPr>
          </a:p>
          <a:p>
            <a:r>
              <a:rPr lang="en-US" baseline="-25000" dirty="0" err="1">
                <a:sym typeface="Wingdings" pitchFamily="2" charset="2"/>
              </a:rPr>
              <a:t>Polyacetylene</a:t>
            </a:r>
            <a:r>
              <a:rPr lang="en-US" baseline="-25000" dirty="0">
                <a:sym typeface="Wingdings" pitchFamily="2" charset="2"/>
              </a:rPr>
              <a:t>      </a:t>
            </a:r>
            <a:r>
              <a:rPr lang="en-US" baseline="-25000" dirty="0" err="1">
                <a:sym typeface="Wingdings" pitchFamily="2" charset="2"/>
              </a:rPr>
              <a:t>lewis</a:t>
            </a:r>
            <a:r>
              <a:rPr lang="en-US" baseline="-25000" dirty="0">
                <a:sym typeface="Wingdings" pitchFamily="2" charset="2"/>
              </a:rPr>
              <a:t>  acid             +</a:t>
            </a:r>
            <a:r>
              <a:rPr lang="en-US" baseline="-25000" dirty="0" err="1">
                <a:sym typeface="Wingdings" pitchFamily="2" charset="2"/>
              </a:rPr>
              <a:t>vely</a:t>
            </a:r>
            <a:r>
              <a:rPr lang="en-US" baseline="-25000" dirty="0">
                <a:sym typeface="Wingdings" pitchFamily="2" charset="2"/>
              </a:rPr>
              <a:t> charged backbone   </a:t>
            </a:r>
          </a:p>
          <a:p>
            <a:endParaRPr lang="en-US" baseline="-25000" dirty="0"/>
          </a:p>
          <a:p>
            <a:r>
              <a:rPr lang="en-US" dirty="0"/>
              <a:t>2(C</a:t>
            </a:r>
            <a:r>
              <a:rPr lang="en-US" baseline="-25000" dirty="0"/>
              <a:t>2</a:t>
            </a:r>
            <a:r>
              <a:rPr lang="en-US" dirty="0"/>
              <a:t>H</a:t>
            </a:r>
            <a:r>
              <a:rPr lang="en-US" baseline="-25000" dirty="0"/>
              <a:t>2</a:t>
            </a:r>
            <a:r>
              <a:rPr lang="en-US" dirty="0"/>
              <a:t>)</a:t>
            </a:r>
            <a:r>
              <a:rPr lang="en-US" baseline="-25000" dirty="0"/>
              <a:t>n    +  </a:t>
            </a:r>
            <a:r>
              <a:rPr lang="en-US" dirty="0"/>
              <a:t>3I</a:t>
            </a:r>
            <a:r>
              <a:rPr lang="en-US" baseline="-25000" dirty="0"/>
              <a:t>2</a:t>
            </a:r>
            <a:r>
              <a:rPr lang="en-US" dirty="0"/>
              <a:t>       </a:t>
            </a:r>
            <a:r>
              <a:rPr lang="en-US" dirty="0">
                <a:sym typeface="Wingdings" pitchFamily="2" charset="2"/>
              </a:rPr>
              <a:t>     2[</a:t>
            </a:r>
            <a:r>
              <a:rPr lang="en-US" dirty="0"/>
              <a:t>(C</a:t>
            </a:r>
            <a:r>
              <a:rPr lang="en-US" baseline="-25000" dirty="0"/>
              <a:t>2</a:t>
            </a:r>
            <a:r>
              <a:rPr lang="en-US" dirty="0"/>
              <a:t>H</a:t>
            </a:r>
            <a:r>
              <a:rPr lang="en-US" baseline="-25000" dirty="0"/>
              <a:t>2</a:t>
            </a:r>
            <a:r>
              <a:rPr lang="en-US" baseline="30000" dirty="0"/>
              <a:t>+</a:t>
            </a:r>
            <a:r>
              <a:rPr lang="en-US" dirty="0"/>
              <a:t>)</a:t>
            </a:r>
            <a:r>
              <a:rPr lang="en-US" baseline="-25000" dirty="0"/>
              <a:t>n</a:t>
            </a:r>
            <a:r>
              <a:rPr lang="en-US" dirty="0"/>
              <a:t>I</a:t>
            </a:r>
            <a:r>
              <a:rPr lang="en-US" baseline="-25000" dirty="0"/>
              <a:t>3</a:t>
            </a:r>
            <a:r>
              <a:rPr lang="en-US" baseline="30000" dirty="0"/>
              <a:t>-</a:t>
            </a:r>
            <a:r>
              <a:rPr lang="en-US" dirty="0"/>
              <a:t>]</a:t>
            </a:r>
          </a:p>
          <a:p>
            <a:endParaRPr lang="en-US" dirty="0"/>
          </a:p>
          <a:p>
            <a:pPr marL="400050" indent="-400050">
              <a:buAutoNum type="romanLcParenBoth"/>
            </a:pPr>
            <a:r>
              <a:rPr lang="en-US" dirty="0">
                <a:solidFill>
                  <a:srgbClr val="FF0000"/>
                </a:solidFill>
              </a:rPr>
              <a:t>Reduction process (n-doping)</a:t>
            </a:r>
            <a:r>
              <a:rPr lang="en-US" dirty="0"/>
              <a:t>: </a:t>
            </a:r>
          </a:p>
          <a:p>
            <a:r>
              <a:rPr lang="en-US" dirty="0"/>
              <a:t>(C</a:t>
            </a:r>
            <a:r>
              <a:rPr lang="en-US" baseline="-25000" dirty="0"/>
              <a:t>2</a:t>
            </a:r>
            <a:r>
              <a:rPr lang="en-US" dirty="0"/>
              <a:t>H</a:t>
            </a:r>
            <a:r>
              <a:rPr lang="en-US" baseline="-25000" dirty="0"/>
              <a:t>2</a:t>
            </a:r>
            <a:r>
              <a:rPr lang="en-US" dirty="0"/>
              <a:t>)</a:t>
            </a:r>
            <a:r>
              <a:rPr lang="en-US" baseline="-25000" dirty="0"/>
              <a:t>n</a:t>
            </a:r>
            <a:r>
              <a:rPr lang="en-US" dirty="0"/>
              <a:t>    + C</a:t>
            </a:r>
            <a:r>
              <a:rPr lang="en-US" baseline="-25000" dirty="0"/>
              <a:t>10</a:t>
            </a:r>
            <a:r>
              <a:rPr lang="en-US" dirty="0"/>
              <a:t>H</a:t>
            </a:r>
            <a:r>
              <a:rPr lang="en-US" baseline="-25000" dirty="0"/>
              <a:t>7</a:t>
            </a:r>
            <a:r>
              <a:rPr lang="en-US" dirty="0"/>
              <a:t>NH</a:t>
            </a:r>
            <a:r>
              <a:rPr lang="en-US" baseline="-25000" dirty="0"/>
              <a:t>2</a:t>
            </a:r>
            <a:r>
              <a:rPr lang="en-US" dirty="0"/>
              <a:t>          </a:t>
            </a:r>
            <a:r>
              <a:rPr lang="en-US" dirty="0">
                <a:sym typeface="Wingdings" pitchFamily="2" charset="2"/>
              </a:rPr>
              <a:t>       [</a:t>
            </a:r>
            <a:r>
              <a:rPr lang="en-US" dirty="0"/>
              <a:t>(C</a:t>
            </a:r>
            <a:r>
              <a:rPr lang="en-US" baseline="-25000" dirty="0"/>
              <a:t>2</a:t>
            </a:r>
            <a:r>
              <a:rPr lang="en-US" dirty="0"/>
              <a:t>H</a:t>
            </a:r>
            <a:r>
              <a:rPr lang="en-US" baseline="-25000" dirty="0"/>
              <a:t>2</a:t>
            </a:r>
            <a:r>
              <a:rPr lang="en-US" baseline="30000" dirty="0"/>
              <a:t>-</a:t>
            </a:r>
            <a:r>
              <a:rPr lang="en-US" dirty="0"/>
              <a:t>)</a:t>
            </a:r>
            <a:r>
              <a:rPr lang="en-US" baseline="-25000" dirty="0" err="1"/>
              <a:t>n</a:t>
            </a:r>
            <a:r>
              <a:rPr lang="en-US" dirty="0" err="1"/>
              <a:t>NH</a:t>
            </a:r>
            <a:r>
              <a:rPr lang="en-US" baseline="30000" dirty="0"/>
              <a:t>+</a:t>
            </a:r>
            <a:r>
              <a:rPr lang="en-US" dirty="0"/>
              <a:t>]    +   C</a:t>
            </a:r>
            <a:r>
              <a:rPr lang="en-US" baseline="-25000" dirty="0"/>
              <a:t>10</a:t>
            </a:r>
            <a:r>
              <a:rPr lang="en-US" dirty="0"/>
              <a:t>H</a:t>
            </a:r>
            <a:r>
              <a:rPr lang="en-US" baseline="-25000" dirty="0"/>
              <a:t>8</a:t>
            </a:r>
          </a:p>
          <a:p>
            <a:r>
              <a:rPr lang="en-US" baseline="-25000" dirty="0" err="1"/>
              <a:t>Polyacetylene</a:t>
            </a:r>
            <a:r>
              <a:rPr lang="en-US" baseline="-25000" dirty="0"/>
              <a:t>    </a:t>
            </a:r>
            <a:r>
              <a:rPr lang="en-US" baseline="-25000" dirty="0" err="1"/>
              <a:t>Naphthylamine</a:t>
            </a:r>
            <a:r>
              <a:rPr lang="en-US" baseline="-25000" dirty="0"/>
              <a:t>      reduction       -</a:t>
            </a:r>
            <a:r>
              <a:rPr lang="en-US" baseline="-25000" dirty="0" err="1"/>
              <a:t>vly</a:t>
            </a:r>
            <a:r>
              <a:rPr lang="en-US" baseline="-25000" dirty="0"/>
              <a:t> charged backbone        naphthalene</a:t>
            </a:r>
          </a:p>
          <a:p>
            <a:endParaRPr lang="en-US" dirty="0"/>
          </a:p>
          <a:p>
            <a:r>
              <a:rPr lang="en-US" dirty="0"/>
              <a:t>The above reactions are most likely to occur saturated </a:t>
            </a:r>
            <a:r>
              <a:rPr lang="en-US" dirty="0" err="1"/>
              <a:t>polym</a:t>
            </a:r>
            <a:r>
              <a:rPr lang="en-US" dirty="0"/>
              <a:t> electrons, as they can be very easily removed from the polymeric chains to form </a:t>
            </a:r>
            <a:r>
              <a:rPr lang="en-US" dirty="0" err="1"/>
              <a:t>polyion</a:t>
            </a:r>
            <a:r>
              <a:rPr lang="en-US" dirty="0"/>
              <a:t> therefore, these are the types of polymers, which assume high conductivity on doping. </a:t>
            </a:r>
          </a:p>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562475"/>
            <a:ext cx="4300804"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614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31837"/>
            <a:ext cx="8229600" cy="4525963"/>
          </a:xfrm>
        </p:spPr>
        <p:txBody>
          <a:bodyPr>
            <a:normAutofit fontScale="70000" lnSpcReduction="20000"/>
          </a:bodyPr>
          <a:lstStyle/>
          <a:p>
            <a:r>
              <a:rPr lang="en-US" i="1" dirty="0">
                <a:solidFill>
                  <a:srgbClr val="FF0000"/>
                </a:solidFill>
              </a:rPr>
              <a:t>ECP</a:t>
            </a:r>
          </a:p>
          <a:p>
            <a:pPr algn="just">
              <a:buFont typeface="Wingdings" pitchFamily="2" charset="2"/>
              <a:buChar char="Ø"/>
            </a:pPr>
            <a:r>
              <a:rPr lang="en-US" dirty="0"/>
              <a:t>One type of extrinsically conducting polymer consists of a matrix of poly(</a:t>
            </a:r>
            <a:r>
              <a:rPr lang="en-US" dirty="0" err="1"/>
              <a:t>ethene</a:t>
            </a:r>
            <a:r>
              <a:rPr lang="en-US" dirty="0"/>
              <a:t>) with a percentage of </a:t>
            </a:r>
            <a:r>
              <a:rPr lang="en-US" dirty="0">
                <a:solidFill>
                  <a:srgbClr val="FF0000"/>
                </a:solidFill>
              </a:rPr>
              <a:t>conducting carbon black </a:t>
            </a:r>
            <a:r>
              <a:rPr lang="en-US" dirty="0"/>
              <a:t>(a form of powdered graphite) incorporated (filled) in it. If the carbon black particles are close enough to be in contact with one another, the material conducts. If the particles are not in contact, it is an insulator. This means that the </a:t>
            </a:r>
            <a:r>
              <a:rPr lang="en-US" dirty="0">
                <a:solidFill>
                  <a:srgbClr val="FF0000"/>
                </a:solidFill>
              </a:rPr>
              <a:t>degree of electrical conduction depends on temperature</a:t>
            </a:r>
            <a:r>
              <a:rPr lang="en-US" dirty="0"/>
              <a:t>. At high temperature, the poly(</a:t>
            </a:r>
            <a:r>
              <a:rPr lang="en-US" dirty="0" err="1"/>
              <a:t>ethene</a:t>
            </a:r>
            <a:r>
              <a:rPr lang="en-US" dirty="0"/>
              <a:t>) matrix expands and pulls the particles of carbon black away from each other, decreasing the conductivity. At lower temperatures the poly(</a:t>
            </a:r>
            <a:r>
              <a:rPr lang="en-US" dirty="0" err="1"/>
              <a:t>ethene</a:t>
            </a:r>
            <a:r>
              <a:rPr lang="en-US" dirty="0"/>
              <a:t>) contracts, the carbon black particles are closer and the material conducts well. This temperature dependence of conductivity leads to the use of this material in </a:t>
            </a:r>
            <a:r>
              <a:rPr lang="en-US" dirty="0">
                <a:solidFill>
                  <a:srgbClr val="FF0000"/>
                </a:solidFill>
              </a:rPr>
              <a:t>self-regulating heater cable and </a:t>
            </a:r>
            <a:r>
              <a:rPr lang="en-US" dirty="0" err="1">
                <a:solidFill>
                  <a:srgbClr val="FF0000"/>
                </a:solidFill>
              </a:rPr>
              <a:t>PolySwitch</a:t>
            </a:r>
            <a:r>
              <a:rPr lang="en-US" dirty="0">
                <a:solidFill>
                  <a:srgbClr val="FF0000"/>
                </a:solidFill>
              </a:rPr>
              <a:t>* </a:t>
            </a:r>
            <a:r>
              <a:rPr lang="en-US" dirty="0"/>
              <a:t>re-settable circuit protection devices.</a:t>
            </a:r>
          </a:p>
          <a:p>
            <a:pPr marL="0" indent="0" algn="just">
              <a:buNone/>
            </a:pPr>
            <a:endParaRPr lang="en-US" dirty="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4733925"/>
            <a:ext cx="25146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573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pPr marL="571500" indent="-571500" algn="l">
              <a:buFont typeface="Wingdings" pitchFamily="2" charset="2"/>
              <a:buChar char="Ø"/>
            </a:pPr>
            <a:r>
              <a:rPr lang="en-US" sz="2400" dirty="0"/>
              <a:t>Another type includes the blends</a:t>
            </a:r>
            <a:br>
              <a:rPr lang="en-US" sz="2400" dirty="0"/>
            </a:br>
            <a:r>
              <a:rPr lang="en-US" sz="2400" dirty="0"/>
              <a:t>Extrinsically conductive polymers can involve a blend of conductive and nonconductive polymers.</a:t>
            </a:r>
            <a:br>
              <a:rPr lang="en-US" sz="2400" dirty="0"/>
            </a:br>
            <a:endParaRPr lang="en-US" sz="2400" dirty="0"/>
          </a:p>
        </p:txBody>
      </p:sp>
      <p:sp>
        <p:nvSpPr>
          <p:cNvPr id="3" name="Content Placeholder 2"/>
          <p:cNvSpPr>
            <a:spLocks noGrp="1"/>
          </p:cNvSpPr>
          <p:nvPr>
            <p:ph idx="1"/>
          </p:nvPr>
        </p:nvSpPr>
        <p:spPr>
          <a:xfrm>
            <a:off x="685800" y="1798637"/>
            <a:ext cx="7924800" cy="4525963"/>
          </a:xfrm>
        </p:spPr>
        <p:txBody>
          <a:bodyPr>
            <a:normAutofit fontScale="70000" lnSpcReduction="20000"/>
          </a:bodyPr>
          <a:lstStyle/>
          <a:p>
            <a:pPr algn="just"/>
            <a:r>
              <a:rPr lang="en-US" b="1" i="1" dirty="0">
                <a:solidFill>
                  <a:srgbClr val="FF0000"/>
                </a:solidFill>
              </a:rPr>
              <a:t>Co-ordinate Conjugate Polymers (CCP)</a:t>
            </a:r>
            <a:r>
              <a:rPr lang="en-US" dirty="0"/>
              <a:t>-</a:t>
            </a:r>
          </a:p>
          <a:p>
            <a:pPr algn="just"/>
            <a:r>
              <a:rPr lang="en-US" dirty="0"/>
              <a:t>A </a:t>
            </a:r>
            <a:r>
              <a:rPr lang="en-US" b="1" dirty="0"/>
              <a:t>coordination polymer</a:t>
            </a:r>
            <a:r>
              <a:rPr lang="en-US" dirty="0"/>
              <a:t> is an </a:t>
            </a:r>
            <a:r>
              <a:rPr lang="en-US" dirty="0">
                <a:hlinkClick r:id="rId2" tooltip="Inorganic polymer"/>
              </a:rPr>
              <a:t>inorganic</a:t>
            </a:r>
            <a:r>
              <a:rPr lang="en-US" dirty="0"/>
              <a:t> or </a:t>
            </a:r>
            <a:r>
              <a:rPr lang="en-US" dirty="0">
                <a:hlinkClick r:id="rId3" tooltip="Organometallic chemistry"/>
              </a:rPr>
              <a:t>organometallic</a:t>
            </a:r>
            <a:r>
              <a:rPr lang="en-US" dirty="0"/>
              <a:t> </a:t>
            </a:r>
            <a:r>
              <a:rPr lang="en-US" dirty="0">
                <a:hlinkClick r:id="rId4" tooltip="Polymer"/>
              </a:rPr>
              <a:t>polymer</a:t>
            </a:r>
            <a:r>
              <a:rPr lang="en-US" dirty="0"/>
              <a:t> structure containing metal </a:t>
            </a:r>
            <a:r>
              <a:rPr lang="en-US" dirty="0" err="1"/>
              <a:t>cation</a:t>
            </a:r>
            <a:r>
              <a:rPr lang="en-US" dirty="0"/>
              <a:t> centers linked by organic </a:t>
            </a:r>
            <a:r>
              <a:rPr lang="en-US" dirty="0">
                <a:hlinkClick r:id="rId5" tooltip="Ligands"/>
              </a:rPr>
              <a:t>ligands</a:t>
            </a:r>
            <a:r>
              <a:rPr lang="en-US" dirty="0"/>
              <a:t>. More formally a coordination polymer is a coordination compound with repeating coordination entities extending in 1, 2, or 3 dimensions.</a:t>
            </a:r>
          </a:p>
          <a:p>
            <a:pPr algn="just"/>
            <a:r>
              <a:rPr lang="en-US" dirty="0"/>
              <a:t>It can also be described as a polymer whose repeat units are </a:t>
            </a:r>
            <a:r>
              <a:rPr lang="en-US" dirty="0">
                <a:hlinkClick r:id="rId6" tooltip="Coordination complex"/>
              </a:rPr>
              <a:t>coordination complexes</a:t>
            </a:r>
            <a:r>
              <a:rPr lang="en-US" dirty="0"/>
              <a:t>. Coordination polymers contain the subclass coordination networks that are coordination compounds extending, through repeating coordination entities, in 1 dimension, but with cross-links between two or more individual chains, loops, or </a:t>
            </a:r>
            <a:r>
              <a:rPr lang="en-US" dirty="0" err="1"/>
              <a:t>spiro</a:t>
            </a:r>
            <a:r>
              <a:rPr lang="en-US" dirty="0"/>
              <a:t>-links, or a coordination compound extending through repeating coordination entities in 2 or 3 dimensions. A subclass of these are the </a:t>
            </a:r>
            <a:r>
              <a:rPr lang="en-US" dirty="0">
                <a:hlinkClick r:id="rId7" tooltip="Metal-organic framework"/>
              </a:rPr>
              <a:t>metal-organic frameworks</a:t>
            </a:r>
            <a:r>
              <a:rPr lang="en-US" dirty="0"/>
              <a:t>, or MOFs, that are coordination networks with organic ligands containing potential voids.</a:t>
            </a:r>
          </a:p>
        </p:txBody>
      </p:sp>
    </p:spTree>
    <p:extLst>
      <p:ext uri="{BB962C8B-B14F-4D97-AF65-F5344CB8AC3E}">
        <p14:creationId xmlns:p14="http://schemas.microsoft.com/office/powerpoint/2010/main" val="1884819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686812"/>
            <a:ext cx="7848600" cy="3046988"/>
          </a:xfrm>
          <a:prstGeom prst="rect">
            <a:avLst/>
          </a:prstGeom>
        </p:spPr>
        <p:txBody>
          <a:bodyPr wrap="square">
            <a:spAutoFit/>
          </a:bodyPr>
          <a:lstStyle/>
          <a:p>
            <a:pPr algn="just"/>
            <a:r>
              <a:rPr lang="en-US" sz="2400" dirty="0"/>
              <a:t>Coordination polymers are relevant to many fields such as </a:t>
            </a:r>
            <a:r>
              <a:rPr lang="en-US" sz="2400" dirty="0">
                <a:hlinkClick r:id="rId2" tooltip="Organic chemistry"/>
              </a:rPr>
              <a:t>organic</a:t>
            </a:r>
            <a:r>
              <a:rPr lang="en-US" sz="2400" dirty="0"/>
              <a:t> and </a:t>
            </a:r>
            <a:r>
              <a:rPr lang="en-US" sz="2400" dirty="0">
                <a:hlinkClick r:id="rId3" tooltip="Inorganic chemistry"/>
              </a:rPr>
              <a:t>inorganic chemistry</a:t>
            </a:r>
            <a:r>
              <a:rPr lang="en-US" sz="2400" dirty="0"/>
              <a:t>, </a:t>
            </a:r>
            <a:r>
              <a:rPr lang="en-US" sz="2400" dirty="0">
                <a:hlinkClick r:id="rId4" tooltip="Biochemistry"/>
              </a:rPr>
              <a:t>biochemistry</a:t>
            </a:r>
            <a:r>
              <a:rPr lang="en-US" sz="2400" dirty="0"/>
              <a:t>, </a:t>
            </a:r>
            <a:r>
              <a:rPr lang="en-US" sz="2400" dirty="0">
                <a:hlinkClick r:id="rId5" tooltip="Materials science"/>
              </a:rPr>
              <a:t>materials science</a:t>
            </a:r>
            <a:r>
              <a:rPr lang="en-US" sz="2400" dirty="0"/>
              <a:t>, </a:t>
            </a:r>
            <a:r>
              <a:rPr lang="en-US" sz="2400" dirty="0">
                <a:hlinkClick r:id="rId6" tooltip="Electrochemistry"/>
              </a:rPr>
              <a:t>electrochemistry</a:t>
            </a:r>
            <a:r>
              <a:rPr lang="en-US" sz="2400" dirty="0"/>
              <a:t>, and pharmacology, having many potential applications. This interdisciplinary nature has led to extensive study in the past few decades.</a:t>
            </a:r>
          </a:p>
          <a:p>
            <a:pPr algn="just"/>
            <a:r>
              <a:rPr lang="en-US" sz="2400" dirty="0"/>
              <a:t>Coordination polymers can be classified in a number of different ways according to their structure and composition. One important classification is referred to as </a:t>
            </a:r>
            <a:r>
              <a:rPr lang="en-US" sz="2400" dirty="0">
                <a:hlinkClick r:id="rId7" tooltip="Dimensionality"/>
              </a:rPr>
              <a:t>dimensionality</a:t>
            </a:r>
            <a:r>
              <a:rPr lang="en-US" sz="2400" dirty="0"/>
              <a:t>. </a:t>
            </a:r>
          </a:p>
        </p:txBody>
      </p:sp>
    </p:spTree>
    <p:extLst>
      <p:ext uri="{BB962C8B-B14F-4D97-AF65-F5344CB8AC3E}">
        <p14:creationId xmlns:p14="http://schemas.microsoft.com/office/powerpoint/2010/main" val="2875565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Autofit/>
          </a:bodyPr>
          <a:lstStyle/>
          <a:p>
            <a:pPr algn="l"/>
            <a:r>
              <a:rPr lang="en-US" sz="3200" dirty="0">
                <a:solidFill>
                  <a:srgbClr val="00B0F0"/>
                </a:solidFill>
              </a:rPr>
              <a:t>Elastomers:</a:t>
            </a:r>
            <a:r>
              <a:rPr lang="en-US" sz="3200" dirty="0"/>
              <a:t> Polymers that exhibit extreme elastic extensibility when subjected to relatively low mechanical stress </a:t>
            </a:r>
            <a:br>
              <a:rPr lang="en-US" sz="3200" dirty="0"/>
            </a:br>
            <a:r>
              <a:rPr lang="en-US" sz="3200" dirty="0"/>
              <a:t>•Also known as rubber </a:t>
            </a:r>
            <a:br>
              <a:rPr lang="en-US" sz="3200" dirty="0"/>
            </a:br>
            <a:r>
              <a:rPr lang="en-US" sz="3200" dirty="0"/>
              <a:t>•Some elastomers can be stretched by a factor of 10 and yet completely recover to their original shape </a:t>
            </a:r>
            <a:br>
              <a:rPr lang="en-US" sz="3200" dirty="0"/>
            </a:br>
            <a:r>
              <a:rPr lang="en-US" sz="3200" dirty="0"/>
              <a:t>•Although their properties are quite different from thermosets, they share a similar molecular structure that is different from the thermoplastics</a:t>
            </a:r>
          </a:p>
        </p:txBody>
      </p:sp>
    </p:spTree>
    <p:extLst>
      <p:ext uri="{BB962C8B-B14F-4D97-AF65-F5344CB8AC3E}">
        <p14:creationId xmlns:p14="http://schemas.microsoft.com/office/powerpoint/2010/main" val="960950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86200" y="897553"/>
            <a:ext cx="4572000" cy="4893647"/>
          </a:xfrm>
          <a:prstGeom prst="rect">
            <a:avLst/>
          </a:prstGeom>
        </p:spPr>
        <p:txBody>
          <a:bodyPr>
            <a:spAutoFit/>
          </a:bodyPr>
          <a:lstStyle/>
          <a:p>
            <a:pPr algn="just"/>
            <a:r>
              <a:rPr lang="en-US" sz="2400" dirty="0"/>
              <a:t>A structure can be determined to be one-, two- or three-dimensional, depending on the number of directions in space the array extends in. A one-dimensional structure extends in a straight line (along the x axis); a two-dimensional structure extends in a plane (two directions, x and y axes); and a three-dimensional structure extends in all three directions (x, y, and z axes). This is depicted in Figure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33475"/>
            <a:ext cx="28575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11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914400"/>
            <a:ext cx="4572000" cy="4893647"/>
          </a:xfrm>
          <a:prstGeom prst="rect">
            <a:avLst/>
          </a:prstGeom>
        </p:spPr>
        <p:txBody>
          <a:bodyPr>
            <a:spAutoFit/>
          </a:bodyPr>
          <a:lstStyle/>
          <a:p>
            <a:pPr algn="just"/>
            <a:r>
              <a:rPr lang="en-US" sz="2400" dirty="0"/>
              <a:t>In most coordination polymers, a </a:t>
            </a:r>
            <a:r>
              <a:rPr lang="en-US" sz="2400" dirty="0">
                <a:hlinkClick r:id="rId2" tooltip="Ligand"/>
              </a:rPr>
              <a:t>ligand</a:t>
            </a:r>
            <a:r>
              <a:rPr lang="en-US" sz="2400" dirty="0"/>
              <a:t> (atom or group of atoms) will formally donate a </a:t>
            </a:r>
            <a:r>
              <a:rPr lang="en-US" sz="2400" dirty="0">
                <a:hlinkClick r:id="rId3" tooltip="Lone pair"/>
              </a:rPr>
              <a:t>lone pair</a:t>
            </a:r>
            <a:r>
              <a:rPr lang="en-US" sz="2400" dirty="0"/>
              <a:t> of </a:t>
            </a:r>
            <a:r>
              <a:rPr lang="en-US" sz="2400" dirty="0">
                <a:hlinkClick r:id="rId4" tooltip="Electron"/>
              </a:rPr>
              <a:t>electrons</a:t>
            </a:r>
            <a:r>
              <a:rPr lang="en-US" sz="2400" dirty="0"/>
              <a:t> to a metal </a:t>
            </a:r>
            <a:r>
              <a:rPr lang="en-US" sz="2400" dirty="0" err="1">
                <a:hlinkClick r:id="rId5" tooltip="Cation"/>
              </a:rPr>
              <a:t>cation</a:t>
            </a:r>
            <a:r>
              <a:rPr lang="en-US" sz="2400" dirty="0"/>
              <a:t> and form a </a:t>
            </a:r>
            <a:r>
              <a:rPr lang="en-US" sz="2400" dirty="0">
                <a:hlinkClick r:id="rId6" tooltip="Coordination complex"/>
              </a:rPr>
              <a:t>coordination complex</a:t>
            </a:r>
            <a:r>
              <a:rPr lang="en-US" sz="2400" dirty="0"/>
              <a:t> via a Lewis acid/ base relationship (</a:t>
            </a:r>
            <a:r>
              <a:rPr lang="en-US" sz="2400" dirty="0">
                <a:hlinkClick r:id="rId7" tooltip="Lewis acids and bases"/>
              </a:rPr>
              <a:t>Lewis acids and bases</a:t>
            </a:r>
            <a:r>
              <a:rPr lang="en-US" sz="2400" dirty="0"/>
              <a:t>). Coordination polymers are formed when a ligand has the ability to form multiple coordination bonds and act as a bridge between multiple metal centers.</a:t>
            </a:r>
          </a:p>
        </p:txBody>
      </p:sp>
    </p:spTree>
    <p:extLst>
      <p:ext uri="{BB962C8B-B14F-4D97-AF65-F5344CB8AC3E}">
        <p14:creationId xmlns:p14="http://schemas.microsoft.com/office/powerpoint/2010/main" val="2896699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Text Box 4"/>
          <p:cNvSpPr txBox="1">
            <a:spLocks noChangeArrowheads="1"/>
          </p:cNvSpPr>
          <p:nvPr/>
        </p:nvSpPr>
        <p:spPr bwMode="auto">
          <a:xfrm>
            <a:off x="344487" y="1279525"/>
            <a:ext cx="2703513" cy="496887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latinLnBrk="0" hangingPunct="0"/>
            <a:r>
              <a:rPr lang="en-US" altLang="ko-KR" sz="2000" dirty="0">
                <a:solidFill>
                  <a:srgbClr val="000000"/>
                </a:solidFill>
              </a:rPr>
              <a:t>Phenol-formaldehyde</a:t>
            </a: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r>
              <a:rPr lang="en-US" altLang="ko-KR" sz="2000" dirty="0">
                <a:solidFill>
                  <a:srgbClr val="000000"/>
                </a:solidFill>
              </a:rPr>
              <a:t>Urea-formaldehyde</a:t>
            </a:r>
          </a:p>
          <a:p>
            <a:pPr algn="ctr" eaLnBrk="0" latinLnBrk="0" hangingPunct="0"/>
            <a:endParaRPr lang="en-US" altLang="ko-KR" sz="2000" dirty="0">
              <a:solidFill>
                <a:srgbClr val="000000"/>
              </a:solidFill>
            </a:endParaRPr>
          </a:p>
          <a:p>
            <a:pPr algn="ctr" eaLnBrk="0" latinLnBrk="0" hangingPunct="0"/>
            <a:r>
              <a:rPr lang="en-US" altLang="ko-KR" sz="2000" dirty="0">
                <a:solidFill>
                  <a:srgbClr val="000000"/>
                </a:solidFill>
              </a:rPr>
              <a:t>Unsaturated polyester</a:t>
            </a: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r>
              <a:rPr lang="en-US" altLang="ko-KR" sz="2000" dirty="0">
                <a:solidFill>
                  <a:srgbClr val="000000"/>
                </a:solidFill>
              </a:rPr>
              <a:t>Epoxy</a:t>
            </a: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endParaRPr lang="en-US" altLang="ko-KR" sz="2000" dirty="0">
              <a:solidFill>
                <a:srgbClr val="000000"/>
              </a:solidFill>
            </a:endParaRPr>
          </a:p>
          <a:p>
            <a:pPr algn="ctr" eaLnBrk="0" latinLnBrk="0" hangingPunct="0"/>
            <a:r>
              <a:rPr lang="en-US" altLang="ko-KR" sz="2000" dirty="0">
                <a:solidFill>
                  <a:srgbClr val="000000"/>
                </a:solidFill>
              </a:rPr>
              <a:t>Melamine-formaldehyde</a:t>
            </a:r>
          </a:p>
        </p:txBody>
      </p:sp>
      <p:sp>
        <p:nvSpPr>
          <p:cNvPr id="103429" name="Text Box 5"/>
          <p:cNvSpPr txBox="1">
            <a:spLocks noChangeArrowheads="1"/>
          </p:cNvSpPr>
          <p:nvPr/>
        </p:nvSpPr>
        <p:spPr bwMode="auto">
          <a:xfrm>
            <a:off x="4654550" y="1250950"/>
            <a:ext cx="3879850" cy="618807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latinLnBrk="0" hangingPunct="0"/>
            <a:r>
              <a:rPr lang="en-US" altLang="ko-KR" sz="2000" dirty="0">
                <a:solidFill>
                  <a:srgbClr val="000000"/>
                </a:solidFill>
              </a:rPr>
              <a:t>Electrical and electronic equipment,</a:t>
            </a:r>
          </a:p>
          <a:p>
            <a:pPr eaLnBrk="0" latinLnBrk="0" hangingPunct="0"/>
            <a:r>
              <a:rPr lang="en-US" altLang="ko-KR" sz="2000" dirty="0">
                <a:solidFill>
                  <a:srgbClr val="000000"/>
                </a:solidFill>
              </a:rPr>
              <a:t>  automobile parts, utensil handles,</a:t>
            </a:r>
          </a:p>
          <a:p>
            <a:pPr eaLnBrk="0" latinLnBrk="0" hangingPunct="0"/>
            <a:r>
              <a:rPr lang="en-US" altLang="ko-KR" sz="2000" dirty="0">
                <a:solidFill>
                  <a:srgbClr val="000000"/>
                </a:solidFill>
              </a:rPr>
              <a:t>  plywood adhesives, particle board</a:t>
            </a:r>
          </a:p>
          <a:p>
            <a:pPr eaLnBrk="0" latinLnBrk="0" hangingPunct="0"/>
            <a:r>
              <a:rPr lang="en-US" altLang="ko-KR" sz="2000" dirty="0">
                <a:solidFill>
                  <a:srgbClr val="000000"/>
                </a:solidFill>
              </a:rPr>
              <a:t>  binder</a:t>
            </a:r>
          </a:p>
          <a:p>
            <a:pPr eaLnBrk="0" latinLnBrk="0" hangingPunct="0"/>
            <a:r>
              <a:rPr lang="en-US" altLang="ko-KR" sz="2000" dirty="0">
                <a:solidFill>
                  <a:srgbClr val="000000"/>
                </a:solidFill>
              </a:rPr>
              <a:t>Similar to PF polymer; also</a:t>
            </a:r>
          </a:p>
          <a:p>
            <a:pPr eaLnBrk="0" latinLnBrk="0" hangingPunct="0"/>
            <a:r>
              <a:rPr lang="en-US" altLang="ko-KR" sz="2000" dirty="0">
                <a:solidFill>
                  <a:srgbClr val="000000"/>
                </a:solidFill>
              </a:rPr>
              <a:t>  treatment of textiles, coatings</a:t>
            </a:r>
          </a:p>
          <a:p>
            <a:pPr eaLnBrk="0" latinLnBrk="0" hangingPunct="0"/>
            <a:r>
              <a:rPr lang="en-US" altLang="ko-KR" sz="2000" dirty="0">
                <a:solidFill>
                  <a:srgbClr val="000000"/>
                </a:solidFill>
              </a:rPr>
              <a:t>Construction, automobile parts, boat</a:t>
            </a:r>
          </a:p>
          <a:p>
            <a:pPr eaLnBrk="0" latinLnBrk="0" hangingPunct="0"/>
            <a:r>
              <a:rPr lang="en-US" altLang="ko-KR" sz="2000" dirty="0">
                <a:solidFill>
                  <a:srgbClr val="000000"/>
                </a:solidFill>
              </a:rPr>
              <a:t>  hulls, marine accessories,</a:t>
            </a:r>
          </a:p>
          <a:p>
            <a:pPr eaLnBrk="0" latinLnBrk="0" hangingPunct="0"/>
            <a:r>
              <a:rPr lang="en-US" altLang="ko-KR" sz="2000" dirty="0">
                <a:solidFill>
                  <a:srgbClr val="000000"/>
                </a:solidFill>
              </a:rPr>
              <a:t>  corrosion-resistant ducting, pipe,</a:t>
            </a:r>
          </a:p>
          <a:p>
            <a:pPr eaLnBrk="0" latinLnBrk="0" hangingPunct="0"/>
            <a:r>
              <a:rPr lang="en-US" altLang="ko-KR" sz="2000" dirty="0">
                <a:solidFill>
                  <a:srgbClr val="000000"/>
                </a:solidFill>
              </a:rPr>
              <a:t>  tanks, etc., business equipment</a:t>
            </a:r>
          </a:p>
          <a:p>
            <a:pPr eaLnBrk="0" latinLnBrk="0" hangingPunct="0"/>
            <a:r>
              <a:rPr lang="en-US" altLang="ko-KR" sz="2000" dirty="0">
                <a:solidFill>
                  <a:srgbClr val="000000"/>
                </a:solidFill>
              </a:rPr>
              <a:t>Protective coatings, adhesives,</a:t>
            </a:r>
          </a:p>
          <a:p>
            <a:pPr eaLnBrk="0" latinLnBrk="0" hangingPunct="0"/>
            <a:r>
              <a:rPr lang="en-US" altLang="ko-KR" sz="2000" dirty="0">
                <a:solidFill>
                  <a:srgbClr val="000000"/>
                </a:solidFill>
              </a:rPr>
              <a:t>  electrical and electronics</a:t>
            </a:r>
          </a:p>
          <a:p>
            <a:pPr eaLnBrk="0" latinLnBrk="0" hangingPunct="0"/>
            <a:r>
              <a:rPr lang="en-US" altLang="ko-KR" sz="2000" dirty="0">
                <a:solidFill>
                  <a:srgbClr val="000000"/>
                </a:solidFill>
              </a:rPr>
              <a:t>  applications, industrial flooring</a:t>
            </a:r>
          </a:p>
          <a:p>
            <a:pPr eaLnBrk="0" latinLnBrk="0" hangingPunct="0"/>
            <a:r>
              <a:rPr lang="en-US" altLang="ko-KR" sz="2000" dirty="0">
                <a:solidFill>
                  <a:srgbClr val="000000"/>
                </a:solidFill>
              </a:rPr>
              <a:t>  highway paving materials,</a:t>
            </a:r>
          </a:p>
          <a:p>
            <a:pPr eaLnBrk="0" latinLnBrk="0" hangingPunct="0"/>
            <a:r>
              <a:rPr lang="en-US" altLang="ko-KR" sz="2000" dirty="0">
                <a:solidFill>
                  <a:srgbClr val="000000"/>
                </a:solidFill>
              </a:rPr>
              <a:t>  composites</a:t>
            </a:r>
          </a:p>
          <a:p>
            <a:pPr eaLnBrk="0" latinLnBrk="0" hangingPunct="0"/>
            <a:r>
              <a:rPr lang="en-US" altLang="ko-KR" sz="2000" dirty="0">
                <a:solidFill>
                  <a:srgbClr val="000000"/>
                </a:solidFill>
              </a:rPr>
              <a:t>Similar to UF polymers; decorative</a:t>
            </a:r>
          </a:p>
          <a:p>
            <a:pPr eaLnBrk="0" latinLnBrk="0" hangingPunct="0"/>
            <a:r>
              <a:rPr lang="en-US" altLang="ko-KR" sz="2000" dirty="0">
                <a:solidFill>
                  <a:srgbClr val="000000"/>
                </a:solidFill>
              </a:rPr>
              <a:t>  panels, counter and table tops,</a:t>
            </a:r>
          </a:p>
          <a:p>
            <a:pPr eaLnBrk="0" latinLnBrk="0" hangingPunct="0"/>
            <a:r>
              <a:rPr lang="en-US" altLang="ko-KR" sz="2000" dirty="0">
                <a:solidFill>
                  <a:srgbClr val="000000"/>
                </a:solidFill>
              </a:rPr>
              <a:t>  dinnerware</a:t>
            </a:r>
          </a:p>
          <a:p>
            <a:pPr eaLnBrk="0" latinLnBrk="0" hangingPunct="0"/>
            <a:r>
              <a:rPr lang="en-US" altLang="ko-KR" sz="2000" dirty="0">
                <a:solidFill>
                  <a:srgbClr val="000000"/>
                </a:solidFill>
              </a:rPr>
              <a:t>  </a:t>
            </a:r>
          </a:p>
          <a:p>
            <a:pPr eaLnBrk="0" latinLnBrk="0" hangingPunct="0"/>
            <a:endParaRPr lang="en-US" altLang="ko-KR" sz="2000" dirty="0">
              <a:solidFill>
                <a:srgbClr val="000000"/>
              </a:solidFill>
            </a:endParaRPr>
          </a:p>
        </p:txBody>
      </p:sp>
      <p:sp>
        <p:nvSpPr>
          <p:cNvPr id="103430" name="Rectangle 6"/>
          <p:cNvSpPr>
            <a:spLocks noChangeArrowheads="1"/>
          </p:cNvSpPr>
          <p:nvPr/>
        </p:nvSpPr>
        <p:spPr bwMode="auto">
          <a:xfrm>
            <a:off x="322263" y="546100"/>
            <a:ext cx="8610600" cy="5397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45" name="Text Box 21"/>
          <p:cNvSpPr txBox="1">
            <a:spLocks noChangeArrowheads="1"/>
          </p:cNvSpPr>
          <p:nvPr/>
        </p:nvSpPr>
        <p:spPr bwMode="auto">
          <a:xfrm>
            <a:off x="808038" y="61753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1" i="1" dirty="0"/>
              <a:t>Type</a:t>
            </a:r>
          </a:p>
        </p:txBody>
      </p:sp>
      <p:sp>
        <p:nvSpPr>
          <p:cNvPr id="103446" name="Text Box 22"/>
          <p:cNvSpPr txBox="1">
            <a:spLocks noChangeArrowheads="1"/>
          </p:cNvSpPr>
          <p:nvPr/>
        </p:nvSpPr>
        <p:spPr bwMode="auto">
          <a:xfrm>
            <a:off x="3187700" y="617538"/>
            <a:ext cx="1536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1" i="1" dirty="0"/>
              <a:t>Abbreviation</a:t>
            </a:r>
          </a:p>
        </p:txBody>
      </p:sp>
      <p:sp>
        <p:nvSpPr>
          <p:cNvPr id="103447" name="Text Box 23"/>
          <p:cNvSpPr txBox="1">
            <a:spLocks noChangeArrowheads="1"/>
          </p:cNvSpPr>
          <p:nvPr/>
        </p:nvSpPr>
        <p:spPr bwMode="auto">
          <a:xfrm>
            <a:off x="5113338" y="617538"/>
            <a:ext cx="1516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1" i="1" dirty="0"/>
              <a:t>Typical Uses</a:t>
            </a:r>
          </a:p>
        </p:txBody>
      </p:sp>
      <p:sp>
        <p:nvSpPr>
          <p:cNvPr id="103448" name="Text Box 24"/>
          <p:cNvSpPr txBox="1">
            <a:spLocks noChangeArrowheads="1"/>
          </p:cNvSpPr>
          <p:nvPr/>
        </p:nvSpPr>
        <p:spPr bwMode="auto">
          <a:xfrm>
            <a:off x="3411537" y="1279525"/>
            <a:ext cx="550863"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ko-KR" sz="2000" dirty="0"/>
              <a:t>PF</a:t>
            </a:r>
          </a:p>
          <a:p>
            <a:pPr algn="ctr"/>
            <a:endParaRPr lang="en-US" altLang="ko-KR" sz="2000" dirty="0"/>
          </a:p>
          <a:p>
            <a:pPr algn="ctr"/>
            <a:endParaRPr lang="en-US" altLang="ko-KR" sz="2000" dirty="0"/>
          </a:p>
          <a:p>
            <a:pPr algn="ctr"/>
            <a:endParaRPr lang="en-US" altLang="ko-KR" sz="2000" dirty="0"/>
          </a:p>
          <a:p>
            <a:pPr algn="ctr"/>
            <a:r>
              <a:rPr lang="en-US" altLang="ko-KR" sz="2000" dirty="0"/>
              <a:t>UF</a:t>
            </a:r>
          </a:p>
          <a:p>
            <a:pPr algn="ctr"/>
            <a:endParaRPr lang="en-US" altLang="ko-KR" sz="2000" dirty="0"/>
          </a:p>
          <a:p>
            <a:pPr algn="ctr"/>
            <a:r>
              <a:rPr lang="en-US" altLang="ko-KR" sz="2000" dirty="0"/>
              <a:t>UP</a:t>
            </a:r>
          </a:p>
          <a:p>
            <a:pPr algn="ctr"/>
            <a:endParaRPr lang="en-US" altLang="ko-KR" sz="2000" dirty="0"/>
          </a:p>
          <a:p>
            <a:pPr algn="ctr"/>
            <a:endParaRPr lang="en-US" altLang="ko-KR" sz="2000" dirty="0"/>
          </a:p>
          <a:p>
            <a:pPr algn="ctr"/>
            <a:endParaRPr lang="en-US" altLang="ko-KR" sz="2000" dirty="0"/>
          </a:p>
          <a:p>
            <a:pPr algn="ctr"/>
            <a:r>
              <a:rPr lang="en-US" altLang="ko-KR" sz="2000" dirty="0"/>
              <a:t>-</a:t>
            </a:r>
          </a:p>
          <a:p>
            <a:pPr algn="ctr"/>
            <a:endParaRPr lang="en-US" altLang="ko-KR" sz="2000" dirty="0"/>
          </a:p>
          <a:p>
            <a:pPr algn="ctr"/>
            <a:endParaRPr lang="en-US" altLang="ko-KR" sz="2000" dirty="0"/>
          </a:p>
          <a:p>
            <a:pPr algn="ctr"/>
            <a:endParaRPr lang="en-US" altLang="ko-KR" sz="2000" dirty="0"/>
          </a:p>
          <a:p>
            <a:pPr algn="ctr"/>
            <a:endParaRPr lang="en-US" altLang="ko-KR" sz="2000" dirty="0"/>
          </a:p>
          <a:p>
            <a:pPr algn="ctr"/>
            <a:r>
              <a:rPr lang="en-US" altLang="ko-KR" sz="2000" dirty="0"/>
              <a:t>MF</a:t>
            </a:r>
          </a:p>
        </p:txBody>
      </p:sp>
      <p:sp>
        <p:nvSpPr>
          <p:cNvPr id="103455" name="Line 31"/>
          <p:cNvSpPr>
            <a:spLocks noChangeShapeType="1"/>
          </p:cNvSpPr>
          <p:nvPr/>
        </p:nvSpPr>
        <p:spPr bwMode="auto">
          <a:xfrm>
            <a:off x="323850" y="1196975"/>
            <a:ext cx="86407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456" name="Line 32"/>
          <p:cNvSpPr>
            <a:spLocks noChangeShapeType="1"/>
          </p:cNvSpPr>
          <p:nvPr/>
        </p:nvSpPr>
        <p:spPr bwMode="auto">
          <a:xfrm>
            <a:off x="252413" y="6813550"/>
            <a:ext cx="86407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Rectangle 17"/>
          <p:cNvSpPr/>
          <p:nvPr/>
        </p:nvSpPr>
        <p:spPr>
          <a:xfrm>
            <a:off x="3013545" y="152400"/>
            <a:ext cx="2335191" cy="400110"/>
          </a:xfrm>
          <a:prstGeom prst="rect">
            <a:avLst/>
          </a:prstGeom>
        </p:spPr>
        <p:txBody>
          <a:bodyPr wrap="none">
            <a:spAutoFit/>
          </a:bodyPr>
          <a:lstStyle/>
          <a:p>
            <a:r>
              <a:rPr lang="en-IN" sz="2000" b="1" i="1" dirty="0">
                <a:solidFill>
                  <a:srgbClr val="FF0000"/>
                </a:solidFill>
              </a:rPr>
              <a:t>Polymers in industry</a:t>
            </a:r>
          </a:p>
        </p:txBody>
      </p:sp>
    </p:spTree>
    <p:extLst>
      <p:ext uri="{BB962C8B-B14F-4D97-AF65-F5344CB8AC3E}">
        <p14:creationId xmlns:p14="http://schemas.microsoft.com/office/powerpoint/2010/main" val="1548986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381000"/>
            <a:ext cx="4572000" cy="830997"/>
          </a:xfrm>
          <a:prstGeom prst="rect">
            <a:avLst/>
          </a:prstGeom>
        </p:spPr>
        <p:txBody>
          <a:bodyPr>
            <a:spAutoFit/>
          </a:bodyPr>
          <a:lstStyle/>
          <a:p>
            <a:pPr algn="ctr">
              <a:spcAft>
                <a:spcPts val="0"/>
              </a:spcAft>
            </a:pPr>
            <a:r>
              <a:rPr lang="en-GB" sz="2400" b="1" dirty="0">
                <a:latin typeface="Calibri" panose="020F0502020204030204" pitchFamily="34" charset="0"/>
                <a:ea typeface="Calibri" panose="020F0502020204030204" pitchFamily="34" charset="0"/>
                <a:cs typeface="Arial" panose="020B0604020202020204" pitchFamily="34" charset="0"/>
              </a:rPr>
              <a:t>Polymer Molecular weight and its Measurement methods </a:t>
            </a:r>
          </a:p>
        </p:txBody>
      </p:sp>
      <p:sp>
        <p:nvSpPr>
          <p:cNvPr id="6" name="Rectangle 4"/>
          <p:cNvSpPr>
            <a:spLocks noChangeArrowheads="1"/>
          </p:cNvSpPr>
          <p:nvPr/>
        </p:nvSpPr>
        <p:spPr bwMode="auto">
          <a:xfrm>
            <a:off x="13291" y="1295400"/>
            <a:ext cx="9054509"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u="sng" dirty="0">
                <a:solidFill>
                  <a:schemeClr val="accent1">
                    <a:lumMod val="50000"/>
                  </a:schemeClr>
                </a:solidFill>
              </a:rPr>
              <a:t>There are several reasons why we might want to measure polymer average molecular weight and its distribution: </a:t>
            </a:r>
          </a:p>
          <a:p>
            <a:endParaRPr lang="en-US" sz="1600" dirty="0"/>
          </a:p>
          <a:p>
            <a:pPr marL="342900" indent="-342900" algn="just">
              <a:buAutoNum type="arabicPeriod"/>
            </a:pPr>
            <a:r>
              <a:rPr lang="en-US" sz="1600" dirty="0"/>
              <a:t>The molecular weight and its distribution determine the </a:t>
            </a:r>
            <a:r>
              <a:rPr lang="en-US" sz="1600" dirty="0">
                <a:solidFill>
                  <a:srgbClr val="FF0000"/>
                </a:solidFill>
              </a:rPr>
              <a:t>viscous and elastic properties </a:t>
            </a:r>
            <a:r>
              <a:rPr lang="en-US" sz="1600" dirty="0"/>
              <a:t>of the molten polymer. This affects </a:t>
            </a:r>
            <a:r>
              <a:rPr lang="en-US" sz="1600" dirty="0">
                <a:solidFill>
                  <a:srgbClr val="FF0000"/>
                </a:solidFill>
              </a:rPr>
              <a:t>the </a:t>
            </a:r>
            <a:r>
              <a:rPr lang="en-US" sz="1600" dirty="0" err="1">
                <a:solidFill>
                  <a:srgbClr val="FF0000"/>
                </a:solidFill>
              </a:rPr>
              <a:t>processibility</a:t>
            </a:r>
            <a:r>
              <a:rPr lang="en-US" sz="1600" dirty="0">
                <a:solidFill>
                  <a:srgbClr val="FF0000"/>
                </a:solidFill>
              </a:rPr>
              <a:t> </a:t>
            </a:r>
            <a:r>
              <a:rPr lang="en-US" sz="1600" dirty="0"/>
              <a:t>of the melt and also the behavior of the resulting solid material. </a:t>
            </a:r>
            <a:r>
              <a:rPr lang="en-US" sz="1600" i="1" dirty="0"/>
              <a:t>For example</a:t>
            </a:r>
            <a:r>
              <a:rPr lang="en-US" sz="1600" dirty="0"/>
              <a:t>, a resin suitable for extrusion must have a high viscosity at low shear rates so that the </a:t>
            </a:r>
            <a:r>
              <a:rPr lang="en-US" sz="1600" dirty="0" err="1"/>
              <a:t>extrudate</a:t>
            </a:r>
            <a:r>
              <a:rPr lang="en-US" sz="1600" dirty="0"/>
              <a:t> maintains its integrity. To be suitable for injection molding, however, the same resin must have a low viscosity at high shear rates so that the injection pressure not be excessive. </a:t>
            </a:r>
          </a:p>
          <a:p>
            <a:pPr marL="342900" indent="-342900" algn="just">
              <a:buAutoNum type="arabicPeriod"/>
            </a:pPr>
            <a:endParaRPr lang="en-US" sz="1600" dirty="0"/>
          </a:p>
          <a:p>
            <a:pPr marL="342900" indent="-342900" algn="just">
              <a:buAutoNum type="arabicPeriod"/>
            </a:pPr>
            <a:r>
              <a:rPr lang="en-US" sz="1600" dirty="0"/>
              <a:t>The molecular weight of a polymer can determine its </a:t>
            </a:r>
            <a:r>
              <a:rPr lang="en-US" sz="1600" dirty="0">
                <a:solidFill>
                  <a:srgbClr val="FF0000"/>
                </a:solidFill>
              </a:rPr>
              <a:t>applications.</a:t>
            </a:r>
            <a:r>
              <a:rPr lang="en-US" sz="1600" dirty="0"/>
              <a:t> </a:t>
            </a:r>
            <a:r>
              <a:rPr lang="en-US" sz="1600" i="1" dirty="0"/>
              <a:t>For example</a:t>
            </a:r>
            <a:r>
              <a:rPr lang="en-US" sz="1600" dirty="0"/>
              <a:t>, the resin used for making polycarbonate water bottles differs significantly in molecular weight from the polycarbonate that goes into compact disks.</a:t>
            </a:r>
          </a:p>
          <a:p>
            <a:pPr marL="342900" indent="-342900" algn="just">
              <a:buAutoNum type="arabicPeriod"/>
            </a:pPr>
            <a:endParaRPr lang="en-US" sz="1600" dirty="0"/>
          </a:p>
          <a:p>
            <a:pPr marL="342900" indent="-342900" algn="just">
              <a:buAutoNum type="arabicPeriod"/>
            </a:pPr>
            <a:r>
              <a:rPr lang="en-US" sz="1600" dirty="0"/>
              <a:t>Differences in molecular weight distribution also influence the polymer properties.  As a consequence, two chemically similar polymers, processed identically, that have the </a:t>
            </a:r>
            <a:r>
              <a:rPr lang="en-US" sz="1600" dirty="0">
                <a:solidFill>
                  <a:srgbClr val="FF0000"/>
                </a:solidFill>
              </a:rPr>
              <a:t>same molecular weight but different molecular-weight distributions </a:t>
            </a:r>
            <a:r>
              <a:rPr lang="en-US" sz="1600" dirty="0"/>
              <a:t>may result in products that show significantly </a:t>
            </a:r>
            <a:r>
              <a:rPr lang="en-US" sz="1600" dirty="0">
                <a:solidFill>
                  <a:srgbClr val="FF0000"/>
                </a:solidFill>
              </a:rPr>
              <a:t>different shrinkages, tensile properties, and failure properties</a:t>
            </a:r>
            <a:r>
              <a:rPr lang="en-US" sz="1600" dirty="0"/>
              <a:t>. For this very important reason, it is advantageous to know the molecular weight and molecular-weight distribution of the polymers used. </a:t>
            </a:r>
          </a:p>
          <a:p>
            <a:pPr marL="342900" indent="-342900" algn="just">
              <a:buAutoNum type="arabicPeriod"/>
            </a:pPr>
            <a:endParaRPr lang="en-US" sz="1600" dirty="0"/>
          </a:p>
          <a:p>
            <a:pPr marL="342900" indent="-342900" algn="just">
              <a:buAutoNum type="arabicPeriod"/>
            </a:pPr>
            <a:r>
              <a:rPr lang="en-US" sz="1600" dirty="0"/>
              <a:t>Other situations where the molecular weight and its distribution directly influence results include </a:t>
            </a:r>
            <a:r>
              <a:rPr lang="en-US" sz="1600" dirty="0">
                <a:solidFill>
                  <a:srgbClr val="FF0000"/>
                </a:solidFill>
              </a:rPr>
              <a:t>phase equilibrium and crystallization kinetics</a:t>
            </a:r>
            <a:r>
              <a:rPr lang="en-US" sz="1600" dirty="0"/>
              <a:t>. </a:t>
            </a:r>
          </a:p>
          <a:p>
            <a:endParaRPr lang="en-US" sz="1600" dirty="0"/>
          </a:p>
        </p:txBody>
      </p:sp>
    </p:spTree>
    <p:extLst>
      <p:ext uri="{BB962C8B-B14F-4D97-AF65-F5344CB8AC3E}">
        <p14:creationId xmlns:p14="http://schemas.microsoft.com/office/powerpoint/2010/main" val="177211899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309690742"/>
              </p:ext>
            </p:extLst>
          </p:nvPr>
        </p:nvGraphicFramePr>
        <p:xfrm>
          <a:off x="228600" y="-404640"/>
          <a:ext cx="9031459" cy="5838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p:cNvGrpSpPr/>
          <p:nvPr/>
        </p:nvGrpSpPr>
        <p:grpSpPr>
          <a:xfrm>
            <a:off x="513744" y="2186610"/>
            <a:ext cx="8579534" cy="3016381"/>
            <a:chOff x="410404" y="2417071"/>
            <a:chExt cx="11439379" cy="3016381"/>
          </a:xfrm>
        </p:grpSpPr>
        <p:grpSp>
          <p:nvGrpSpPr>
            <p:cNvPr id="12" name="Group 11"/>
            <p:cNvGrpSpPr/>
            <p:nvPr/>
          </p:nvGrpSpPr>
          <p:grpSpPr>
            <a:xfrm>
              <a:off x="423466" y="4840173"/>
              <a:ext cx="11426317" cy="593279"/>
              <a:chOff x="574700" y="5009415"/>
              <a:chExt cx="4506523" cy="593279"/>
            </a:xfrm>
          </p:grpSpPr>
          <p:sp>
            <p:nvSpPr>
              <p:cNvPr id="13" name="Rectangle 12"/>
              <p:cNvSpPr/>
              <p:nvPr/>
            </p:nvSpPr>
            <p:spPr>
              <a:xfrm>
                <a:off x="574700" y="5009415"/>
                <a:ext cx="4501296" cy="593279"/>
              </a:xfrm>
              <a:prstGeom prst="rect">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a:solidFill>
                  <a:schemeClr val="tx1"/>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14" name="Rectangle 13"/>
              <p:cNvSpPr/>
              <p:nvPr/>
            </p:nvSpPr>
            <p:spPr>
              <a:xfrm>
                <a:off x="579927" y="5128683"/>
                <a:ext cx="4501296" cy="474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400" kern="1200" dirty="0">
                    <a:solidFill>
                      <a:schemeClr val="tx1"/>
                    </a:solidFill>
                  </a:rPr>
                  <a:t>Gel Permeation Chromatography (GPC)</a:t>
                </a:r>
              </a:p>
            </p:txBody>
          </p:sp>
        </p:grpSp>
        <p:cxnSp>
          <p:nvCxnSpPr>
            <p:cNvPr id="5" name="Straight Connector 4"/>
            <p:cNvCxnSpPr/>
            <p:nvPr/>
          </p:nvCxnSpPr>
          <p:spPr>
            <a:xfrm>
              <a:off x="3448594" y="2509836"/>
              <a:ext cx="13063" cy="231689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86784" y="2417071"/>
              <a:ext cx="31393" cy="243635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385501" y="2509836"/>
              <a:ext cx="27644" cy="23383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0404" y="3483976"/>
              <a:ext cx="13063" cy="177210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72ED22E2-C382-4AFD-B588-863330E50D33}" type="slidenum">
              <a:rPr lang="en-GB" smtClean="0"/>
              <a:t>74</a:t>
            </a:fld>
            <a:endParaRPr lang="en-GB"/>
          </a:p>
        </p:txBody>
      </p:sp>
      <p:sp>
        <p:nvSpPr>
          <p:cNvPr id="3" name="Rectangle 2"/>
          <p:cNvSpPr/>
          <p:nvPr/>
        </p:nvSpPr>
        <p:spPr>
          <a:xfrm>
            <a:off x="427383" y="5587443"/>
            <a:ext cx="8249479" cy="1200329"/>
          </a:xfrm>
          <a:prstGeom prst="rect">
            <a:avLst/>
          </a:prstGeom>
        </p:spPr>
        <p:txBody>
          <a:bodyPr wrap="square">
            <a:spAutoFit/>
          </a:bodyPr>
          <a:lstStyle/>
          <a:p>
            <a:pPr algn="just"/>
            <a:r>
              <a:rPr lang="en-US" dirty="0">
                <a:solidFill>
                  <a:srgbClr val="FF0000"/>
                </a:solidFill>
                <a:latin typeface="TimesNewRomanPSMT" charset="0"/>
              </a:rPr>
              <a:t>NOTE: </a:t>
            </a:r>
            <a:r>
              <a:rPr lang="en-US" dirty="0">
                <a:latin typeface="TimesNewRomanPSMT" charset="0"/>
              </a:rPr>
              <a:t>The choice of method for polymer molecular weight determination is influenced by factors such as:              (</a:t>
            </a:r>
            <a:r>
              <a:rPr lang="en-US" dirty="0" err="1">
                <a:latin typeface="TimesNewRomanPSMT" charset="0"/>
              </a:rPr>
              <a:t>i</a:t>
            </a:r>
            <a:r>
              <a:rPr lang="en-US" dirty="0">
                <a:latin typeface="TimesNewRomanPSMT" charset="0"/>
              </a:rPr>
              <a:t>) information required, (ii) operative region, (iii) cost effectiveness, and (iv) experimental conditions and requirements. </a:t>
            </a:r>
            <a:endParaRPr lang="en-US" dirty="0"/>
          </a:p>
        </p:txBody>
      </p:sp>
    </p:spTree>
    <p:extLst>
      <p:ext uri="{BB962C8B-B14F-4D97-AF65-F5344CB8AC3E}">
        <p14:creationId xmlns:p14="http://schemas.microsoft.com/office/powerpoint/2010/main" val="3044248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304800" y="685800"/>
            <a:ext cx="8382000" cy="586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u="sng" dirty="0">
                <a:solidFill>
                  <a:schemeClr val="accent1">
                    <a:lumMod val="50000"/>
                  </a:schemeClr>
                </a:solidFill>
              </a:rPr>
              <a:t>Molecular Weight:</a:t>
            </a:r>
          </a:p>
          <a:p>
            <a:r>
              <a:rPr lang="en-US" altLang="en-US" dirty="0"/>
              <a:t>Molecular weight of a chemical compound can be defined, simply, as the sum of the atomic weights of each of the atoms in the molecule.</a:t>
            </a:r>
          </a:p>
          <a:p>
            <a:pPr>
              <a:lnSpc>
                <a:spcPct val="150000"/>
              </a:lnSpc>
            </a:pPr>
            <a:r>
              <a:rPr lang="en-US" altLang="en-US" dirty="0"/>
              <a:t>Examples: </a:t>
            </a:r>
          </a:p>
          <a:p>
            <a:r>
              <a:rPr lang="en-US" altLang="en-US" dirty="0"/>
              <a:t>Water (H</a:t>
            </a:r>
            <a:r>
              <a:rPr lang="en-US" altLang="en-US" baseline="-25000" dirty="0"/>
              <a:t>2</a:t>
            </a:r>
            <a:r>
              <a:rPr lang="en-US" altLang="en-US" dirty="0"/>
              <a:t>O) is 2 H (1g) and one O (16g) = 2*(1) + 1*(16)= 18 g/</a:t>
            </a:r>
            <a:r>
              <a:rPr lang="en-US" altLang="en-US" dirty="0" err="1"/>
              <a:t>mol</a:t>
            </a:r>
            <a:r>
              <a:rPr lang="en-US" altLang="en-US" dirty="0"/>
              <a:t>                                                                        Methane CH</a:t>
            </a:r>
            <a:r>
              <a:rPr lang="en-US" altLang="en-US" baseline="-25000" dirty="0"/>
              <a:t>4</a:t>
            </a:r>
            <a:r>
              <a:rPr lang="en-US" altLang="en-US" dirty="0"/>
              <a:t> is 1 C (12g) and 4 H (1g)= 1*(12) + 4 *(1) = 16 g/mole                                                                     Polyethylene -(C</a:t>
            </a:r>
            <a:r>
              <a:rPr lang="en-US" altLang="en-US" baseline="-25000" dirty="0"/>
              <a:t>2</a:t>
            </a:r>
            <a:r>
              <a:rPr lang="en-US" altLang="en-US" dirty="0"/>
              <a:t>H</a:t>
            </a:r>
            <a:r>
              <a:rPr lang="en-US" altLang="en-US" baseline="-25000" dirty="0"/>
              <a:t>4</a:t>
            </a:r>
            <a:r>
              <a:rPr lang="en-US" altLang="en-US" dirty="0"/>
              <a:t>)-</a:t>
            </a:r>
            <a:r>
              <a:rPr lang="en-US" altLang="en-US" baseline="-25000" dirty="0"/>
              <a:t>1000 </a:t>
            </a:r>
            <a:r>
              <a:rPr lang="en-US" altLang="en-US" dirty="0"/>
              <a:t>= 2 C (12g) + 4H (1g) = 28g/mole * 1000 = 28,000 g/mole</a:t>
            </a:r>
          </a:p>
          <a:p>
            <a:pPr>
              <a:lnSpc>
                <a:spcPct val="150000"/>
              </a:lnSpc>
            </a:pPr>
            <a:r>
              <a:rPr lang="en-US" altLang="en-US" b="1" u="sng" dirty="0">
                <a:solidFill>
                  <a:schemeClr val="accent1">
                    <a:lumMod val="50000"/>
                  </a:schemeClr>
                </a:solidFill>
              </a:rPr>
              <a:t>Average Molecular Weight</a:t>
            </a:r>
          </a:p>
          <a:p>
            <a:r>
              <a:rPr lang="en-US" altLang="en-US" dirty="0"/>
              <a:t>Polymers are made up of many molecular weights or a distribution of chain lengths.  In other other words, if one takes polyethylene as an example, this polymer may have chains of ethylene (C</a:t>
            </a:r>
            <a:r>
              <a:rPr lang="en-US" altLang="en-US" baseline="-25000" dirty="0"/>
              <a:t>2</a:t>
            </a:r>
            <a:r>
              <a:rPr lang="en-US" altLang="en-US" dirty="0"/>
              <a:t>H</a:t>
            </a:r>
            <a:r>
              <a:rPr lang="en-US" altLang="en-US" baseline="-25000" dirty="0"/>
              <a:t>4</a:t>
            </a:r>
            <a:r>
              <a:rPr lang="en-US" altLang="en-US" dirty="0"/>
              <a:t>) with different lengths; some longer than others.</a:t>
            </a:r>
          </a:p>
          <a:p>
            <a:endParaRPr lang="en-US" altLang="en-US" dirty="0"/>
          </a:p>
          <a:p>
            <a:pPr>
              <a:lnSpc>
                <a:spcPct val="150000"/>
              </a:lnSpc>
            </a:pPr>
            <a:r>
              <a:rPr lang="en-US" altLang="en-US" dirty="0"/>
              <a:t>Example: </a:t>
            </a:r>
          </a:p>
          <a:p>
            <a:pPr algn="just"/>
            <a:r>
              <a:rPr lang="en-US" altLang="en-US" dirty="0"/>
              <a:t>Polyethylene -(C</a:t>
            </a:r>
            <a:r>
              <a:rPr lang="en-US" altLang="en-US" baseline="-25000" dirty="0"/>
              <a:t>2</a:t>
            </a:r>
            <a:r>
              <a:rPr lang="en-US" altLang="en-US" dirty="0"/>
              <a:t>H</a:t>
            </a:r>
            <a:r>
              <a:rPr lang="en-US" altLang="en-US" baseline="-25000" dirty="0"/>
              <a:t>4</a:t>
            </a:r>
            <a:r>
              <a:rPr lang="en-US" altLang="en-US" dirty="0"/>
              <a:t>)-</a:t>
            </a:r>
            <a:r>
              <a:rPr lang="en-US" altLang="en-US" baseline="-25000" dirty="0"/>
              <a:t>1000</a:t>
            </a:r>
            <a:r>
              <a:rPr lang="en-US" altLang="en-US" dirty="0"/>
              <a:t> has some chains with 1001 repeating ethylene units, some with 1010 ethylene units, some with 999 repeating units, and some with 990 repeating units.  The average number of repeating units or chain length is 1000 repeating ethylene units for a molecular weight of 28*1000 or 28,000 g/mole .</a:t>
            </a:r>
          </a:p>
          <a:p>
            <a:pPr lvl="1"/>
            <a:endParaRPr lang="en-US" altLang="en-US" dirty="0"/>
          </a:p>
          <a:p>
            <a:pPr marL="0" lvl="1">
              <a:lnSpc>
                <a:spcPct val="150000"/>
              </a:lnSpc>
            </a:pPr>
            <a:r>
              <a:rPr lang="en-US" altLang="en-US" b="1" i="1" dirty="0"/>
              <a:t>Therefore, polymers must be represented by the value of average molecular weight.</a:t>
            </a:r>
            <a:endParaRPr lang="en-US" b="1" i="1" dirty="0"/>
          </a:p>
        </p:txBody>
      </p:sp>
      <p:sp>
        <p:nvSpPr>
          <p:cNvPr id="2" name="Slide Number Placeholder 1"/>
          <p:cNvSpPr>
            <a:spLocks noGrp="1"/>
          </p:cNvSpPr>
          <p:nvPr>
            <p:ph type="sldNum" sz="quarter" idx="12"/>
          </p:nvPr>
        </p:nvSpPr>
        <p:spPr/>
        <p:txBody>
          <a:bodyPr/>
          <a:lstStyle/>
          <a:p>
            <a:fld id="{72ED22E2-C382-4AFD-B588-863330E50D33}" type="slidenum">
              <a:rPr lang="en-GB" smtClean="0"/>
              <a:t>75</a:t>
            </a:fld>
            <a:endParaRPr lang="en-GB" dirty="0"/>
          </a:p>
        </p:txBody>
      </p:sp>
    </p:spTree>
    <p:extLst>
      <p:ext uri="{BB962C8B-B14F-4D97-AF65-F5344CB8AC3E}">
        <p14:creationId xmlns:p14="http://schemas.microsoft.com/office/powerpoint/2010/main" val="1935936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8"/>
              <p:cNvSpPr/>
              <p:nvPr/>
            </p:nvSpPr>
            <p:spPr>
              <a:xfrm>
                <a:off x="533400" y="382204"/>
                <a:ext cx="7829842" cy="5942396"/>
              </a:xfrm>
              <a:prstGeom prst="rect">
                <a:avLst/>
              </a:prstGeom>
            </p:spPr>
            <p:txBody>
              <a:bodyPr wrap="square">
                <a:spAutoFit/>
              </a:bodyPr>
              <a:lstStyle/>
              <a:p>
                <a:endParaRPr lang="en-US" sz="1600" dirty="0">
                  <a:latin typeface="Calibri" charset="0"/>
                  <a:ea typeface="Calibri" charset="0"/>
                  <a:cs typeface="Calibri" charset="0"/>
                </a:endParaRPr>
              </a:p>
              <a:p>
                <a:pPr marL="457200" indent="-457200" algn="just">
                  <a:buAutoNum type="arabicParenBoth" startAt="4"/>
                </a:pPr>
                <a:r>
                  <a:rPr lang="en-US" sz="1600" i="1" dirty="0">
                    <a:latin typeface="Calibri" charset="0"/>
                    <a:ea typeface="Calibri" charset="0"/>
                    <a:cs typeface="Calibri" charset="0"/>
                  </a:rPr>
                  <a:t>Viscosity-average </a:t>
                </a:r>
                <a:r>
                  <a:rPr lang="en-US" sz="1600" dirty="0">
                    <a:latin typeface="Calibri" charset="0"/>
                    <a:ea typeface="Calibri" charset="0"/>
                    <a:cs typeface="Calibri" charset="0"/>
                  </a:rPr>
                  <a:t>molecular weight (</a:t>
                </a:r>
                <a:r>
                  <a:rPr lang="en-US" sz="1600" i="1" dirty="0" err="1">
                    <a:latin typeface="Calibri" charset="0"/>
                    <a:ea typeface="Calibri" charset="0"/>
                    <a:cs typeface="Calibri" charset="0"/>
                  </a:rPr>
                  <a:t>M</a:t>
                </a:r>
                <a:r>
                  <a:rPr lang="en-US" sz="1600" dirty="0" err="1">
                    <a:latin typeface="Calibri" charset="0"/>
                    <a:ea typeface="Calibri" charset="0"/>
                    <a:cs typeface="Calibri" charset="0"/>
                  </a:rPr>
                  <a:t>v</a:t>
                </a:r>
                <a:r>
                  <a:rPr lang="en-US" sz="1600" dirty="0">
                    <a:latin typeface="Calibri" charset="0"/>
                    <a:ea typeface="Calibri" charset="0"/>
                    <a:cs typeface="Calibri" charset="0"/>
                  </a:rPr>
                  <a:t>) can be obtained, experimentally, from dilute-solution viscometer using Mark-</a:t>
                </a:r>
                <a:r>
                  <a:rPr lang="en-US" sz="1600" dirty="0" err="1">
                    <a:latin typeface="Calibri" charset="0"/>
                    <a:ea typeface="Calibri" charset="0"/>
                    <a:cs typeface="Calibri" charset="0"/>
                  </a:rPr>
                  <a:t>Howink</a:t>
                </a:r>
                <a:r>
                  <a:rPr lang="en-US" sz="1600" dirty="0">
                    <a:latin typeface="Calibri" charset="0"/>
                    <a:ea typeface="Calibri" charset="0"/>
                    <a:cs typeface="Calibri" charset="0"/>
                  </a:rPr>
                  <a:t> equation. The viscosity-average molecular weight falls between </a:t>
                </a:r>
                <a:r>
                  <a:rPr lang="en-US" sz="1600" i="1" dirty="0" err="1">
                    <a:latin typeface="Calibri" charset="0"/>
                    <a:ea typeface="Calibri" charset="0"/>
                    <a:cs typeface="Calibri" charset="0"/>
                  </a:rPr>
                  <a:t>M</a:t>
                </a:r>
                <a:r>
                  <a:rPr lang="en-US" sz="1600" dirty="0" err="1">
                    <a:latin typeface="Calibri" charset="0"/>
                    <a:ea typeface="Calibri" charset="0"/>
                    <a:cs typeface="Calibri" charset="0"/>
                  </a:rPr>
                  <a:t>n</a:t>
                </a:r>
                <a:r>
                  <a:rPr lang="en-US" sz="1600" dirty="0">
                    <a:latin typeface="Calibri" charset="0"/>
                    <a:ea typeface="Calibri" charset="0"/>
                    <a:cs typeface="Calibri" charset="0"/>
                  </a:rPr>
                  <a:t> and </a:t>
                </a:r>
                <a:r>
                  <a:rPr lang="en-US" sz="1600" i="1" dirty="0">
                    <a:latin typeface="Calibri" charset="0"/>
                    <a:ea typeface="Calibri" charset="0"/>
                    <a:cs typeface="Calibri" charset="0"/>
                  </a:rPr>
                  <a:t>M</a:t>
                </a:r>
                <a:r>
                  <a:rPr lang="en-US" sz="1600" dirty="0">
                    <a:latin typeface="Calibri" charset="0"/>
                    <a:ea typeface="Calibri" charset="0"/>
                    <a:cs typeface="Calibri" charset="0"/>
                  </a:rPr>
                  <a:t>w depending upon whether the solvent is a good or poor solvent for the polymer. In the case of a good solvent, </a:t>
                </a:r>
                <a:r>
                  <a:rPr lang="en-US" sz="1600" i="1" dirty="0" err="1">
                    <a:latin typeface="Calibri" charset="0"/>
                    <a:ea typeface="Calibri" charset="0"/>
                    <a:cs typeface="Calibri" charset="0"/>
                  </a:rPr>
                  <a:t>M</a:t>
                </a:r>
                <a:r>
                  <a:rPr lang="en-US" sz="1600" dirty="0" err="1">
                    <a:latin typeface="Calibri" charset="0"/>
                    <a:ea typeface="Calibri" charset="0"/>
                    <a:cs typeface="Calibri" charset="0"/>
                  </a:rPr>
                  <a:t>v</a:t>
                </a:r>
                <a:r>
                  <a:rPr lang="en-US" sz="1600" dirty="0">
                    <a:latin typeface="Calibri" charset="0"/>
                    <a:ea typeface="Calibri" charset="0"/>
                    <a:cs typeface="Calibri" charset="0"/>
                  </a:rPr>
                  <a:t> = </a:t>
                </a:r>
                <a:r>
                  <a:rPr lang="en-US" sz="1600" i="1" dirty="0">
                    <a:latin typeface="Calibri" charset="0"/>
                    <a:ea typeface="Calibri" charset="0"/>
                    <a:cs typeface="Calibri" charset="0"/>
                  </a:rPr>
                  <a:t>M</a:t>
                </a:r>
                <a:r>
                  <a:rPr lang="en-US" sz="1600" dirty="0">
                    <a:latin typeface="Calibri" charset="0"/>
                    <a:ea typeface="Calibri" charset="0"/>
                    <a:cs typeface="Calibri" charset="0"/>
                  </a:rPr>
                  <a:t>w . </a:t>
                </a:r>
              </a:p>
              <a:p>
                <a:pPr marL="457200" indent="-457200" algn="just">
                  <a:buAutoNum type="arabicParenBoth" startAt="4"/>
                </a:pPr>
                <a:endParaRPr lang="en-US" sz="1600" dirty="0">
                  <a:latin typeface="Calibri" charset="0"/>
                  <a:ea typeface="Calibri" charset="0"/>
                  <a:cs typeface="Calibri" charset="0"/>
                </a:endParaRPr>
              </a:p>
              <a:p>
                <a:pPr algn="just"/>
                <a:r>
                  <a:rPr lang="en-US" altLang="ko-KR" sz="1600" b="1" dirty="0">
                    <a:solidFill>
                      <a:srgbClr val="000000"/>
                    </a:solidFill>
                    <a:latin typeface="Times New Roman" charset="0"/>
                  </a:rPr>
                  <a:t>- Mark-</a:t>
                </a:r>
                <a:r>
                  <a:rPr lang="en-US" altLang="ko-KR" sz="1600" b="1" dirty="0" err="1">
                    <a:solidFill>
                      <a:srgbClr val="000000"/>
                    </a:solidFill>
                    <a:latin typeface="Times New Roman" charset="0"/>
                  </a:rPr>
                  <a:t>Howink</a:t>
                </a:r>
                <a:r>
                  <a:rPr lang="en-US" altLang="ko-KR" sz="1600" b="1" dirty="0">
                    <a:solidFill>
                      <a:srgbClr val="000000"/>
                    </a:solidFill>
                    <a:latin typeface="Times New Roman" charset="0"/>
                  </a:rPr>
                  <a:t>-Sakurada equation:</a:t>
                </a:r>
                <a:r>
                  <a:rPr lang="en-US" altLang="ko-KR" sz="1600" dirty="0">
                    <a:solidFill>
                      <a:srgbClr val="000000"/>
                    </a:solidFill>
                    <a:latin typeface="Times New Roman" charset="0"/>
                  </a:rPr>
                  <a:t> </a:t>
                </a:r>
              </a:p>
              <a:p>
                <a:pPr algn="just"/>
                <a:r>
                  <a:rPr lang="en-US" altLang="ko-KR" sz="1600" dirty="0">
                    <a:solidFill>
                      <a:srgbClr val="000000"/>
                    </a:solidFill>
                    <a:latin typeface="Times New Roman" charset="0"/>
                  </a:rPr>
                  <a:t>        </a:t>
                </a:r>
              </a:p>
              <a:p>
                <a:pPr>
                  <a:lnSpc>
                    <a:spcPct val="150000"/>
                  </a:lnSpc>
                </a:pPr>
                <a:endParaRPr lang="en-US" sz="1600" dirty="0">
                  <a:latin typeface="Calibri" charset="0"/>
                  <a:ea typeface="Calibri" charset="0"/>
                  <a:cs typeface="Calibri" charset="0"/>
                </a:endParaRPr>
              </a:p>
              <a:p>
                <a:pPr algn="just">
                  <a:lnSpc>
                    <a:spcPct val="150000"/>
                  </a:lnSpc>
                </a:pPr>
                <a:endParaRPr lang="en-US" sz="1600" b="1" u="sng" dirty="0">
                  <a:solidFill>
                    <a:srgbClr val="FF0000"/>
                  </a:solidFill>
                  <a:latin typeface="Calibri" charset="0"/>
                  <a:ea typeface="Calibri" charset="0"/>
                  <a:cs typeface="Calibri" charset="0"/>
                </a:endParaRPr>
              </a:p>
              <a:p>
                <a:pPr algn="just">
                  <a:lnSpc>
                    <a:spcPct val="150000"/>
                  </a:lnSpc>
                </a:pPr>
                <a:r>
                  <a:rPr lang="en-US" sz="1600" b="1" u="sng" dirty="0">
                    <a:solidFill>
                      <a:srgbClr val="FF0000"/>
                    </a:solidFill>
                    <a:latin typeface="Calibri" charset="0"/>
                    <a:ea typeface="Calibri" charset="0"/>
                    <a:cs typeface="Calibri" charset="0"/>
                  </a:rPr>
                  <a:t>NOTES:</a:t>
                </a:r>
              </a:p>
              <a:p>
                <a:pPr algn="just"/>
                <a:r>
                  <a:rPr lang="en-US" sz="1600" dirty="0">
                    <a:latin typeface="Calibri" charset="0"/>
                    <a:ea typeface="Calibri" charset="0"/>
                    <a:cs typeface="Calibri" charset="0"/>
                  </a:rPr>
                  <a:t>1.  A measure of the breadth of the molecular-weight distribution is given by the ratios of molecular-weight averages. For this purpose, the most commonly used ratio is </a:t>
                </a:r>
                <a:r>
                  <a:rPr lang="en-US" sz="1600" i="1" dirty="0">
                    <a:latin typeface="Calibri" charset="0"/>
                    <a:ea typeface="Calibri" charset="0"/>
                    <a:cs typeface="Calibri" charset="0"/>
                  </a:rPr>
                  <a:t>M</a:t>
                </a:r>
                <a:r>
                  <a:rPr lang="en-US" sz="1600" dirty="0">
                    <a:latin typeface="Calibri" charset="0"/>
                    <a:ea typeface="Calibri" charset="0"/>
                    <a:cs typeface="Calibri" charset="0"/>
                  </a:rPr>
                  <a:t>w/</a:t>
                </a:r>
                <a:r>
                  <a:rPr lang="en-US" sz="1600" i="1" dirty="0" err="1">
                    <a:latin typeface="Calibri" charset="0"/>
                    <a:ea typeface="Calibri" charset="0"/>
                    <a:cs typeface="Calibri" charset="0"/>
                  </a:rPr>
                  <a:t>M</a:t>
                </a:r>
                <a:r>
                  <a:rPr lang="en-US" sz="1600" dirty="0" err="1">
                    <a:latin typeface="Calibri" charset="0"/>
                    <a:ea typeface="Calibri" charset="0"/>
                    <a:cs typeface="Calibri" charset="0"/>
                  </a:rPr>
                  <a:t>n</a:t>
                </a:r>
                <a:r>
                  <a:rPr lang="en-US" sz="1600" dirty="0">
                    <a:latin typeface="Calibri" charset="0"/>
                    <a:ea typeface="Calibri" charset="0"/>
                    <a:cs typeface="Calibri" charset="0"/>
                  </a:rPr>
                  <a:t> ,called the </a:t>
                </a:r>
                <a:r>
                  <a:rPr lang="en-US" sz="1600" i="1" dirty="0">
                    <a:latin typeface="Calibri" charset="0"/>
                    <a:ea typeface="Calibri" charset="0"/>
                    <a:cs typeface="Calibri" charset="0"/>
                  </a:rPr>
                  <a:t>polydispersity index </a:t>
                </a:r>
                <a:r>
                  <a:rPr lang="en-US" sz="1600" dirty="0">
                    <a:latin typeface="Calibri" charset="0"/>
                    <a:ea typeface="Calibri" charset="0"/>
                    <a:cs typeface="Calibri" charset="0"/>
                  </a:rPr>
                  <a:t>or </a:t>
                </a:r>
                <a:r>
                  <a:rPr lang="en-US" sz="1600" i="1" dirty="0">
                    <a:latin typeface="Calibri" charset="0"/>
                    <a:ea typeface="Calibri" charset="0"/>
                    <a:cs typeface="Calibri" charset="0"/>
                  </a:rPr>
                  <a:t>PDI</a:t>
                </a:r>
                <a:r>
                  <a:rPr lang="en-US" sz="1600" dirty="0">
                    <a:latin typeface="Calibri" charset="0"/>
                    <a:ea typeface="Calibri" charset="0"/>
                    <a:cs typeface="Calibri" charset="0"/>
                  </a:rPr>
                  <a:t>.</a:t>
                </a:r>
              </a:p>
              <a:p>
                <a:pPr algn="ctr">
                  <a:lnSpc>
                    <a:spcPct val="150000"/>
                  </a:lnSpc>
                </a:pPr>
                <a:r>
                  <a:rPr lang="en-US" sz="1600" i="1" dirty="0">
                    <a:ea typeface="Calibri" charset="0"/>
                    <a:cs typeface="Calibri" charset="0"/>
                  </a:rPr>
                  <a:t>PDI </a:t>
                </a:r>
                <a:r>
                  <a:rPr lang="en-US" sz="1600" dirty="0">
                    <a:ea typeface="Calibri" charset="0"/>
                    <a:cs typeface="Calibri" charset="0"/>
                  </a:rPr>
                  <a:t>= </a:t>
                </a:r>
                <a14:m>
                  <m:oMath xmlns:m="http://schemas.openxmlformats.org/officeDocument/2006/math">
                    <m:f>
                      <m:fPr>
                        <m:ctrlPr>
                          <a:rPr lang="en-US" sz="1600" i="1" smtClean="0">
                            <a:latin typeface="Cambria Math" panose="02040503050406030204" pitchFamily="18" charset="0"/>
                            <a:ea typeface="Calibri" charset="0"/>
                            <a:cs typeface="Calibri" charset="0"/>
                          </a:rPr>
                        </m:ctrlPr>
                      </m:fPr>
                      <m:num>
                        <m:r>
                          <a:rPr lang="en-US" sz="1600" b="0" i="1" smtClean="0">
                            <a:latin typeface="Cambria Math" charset="0"/>
                            <a:ea typeface="Calibri" charset="0"/>
                            <a:cs typeface="Calibri" charset="0"/>
                          </a:rPr>
                          <m:t>𝑀𝑤</m:t>
                        </m:r>
                      </m:num>
                      <m:den>
                        <m:r>
                          <a:rPr lang="en-US" sz="1600" b="0" i="1" smtClean="0">
                            <a:latin typeface="Cambria Math" charset="0"/>
                            <a:ea typeface="Calibri" charset="0"/>
                            <a:cs typeface="Calibri" charset="0"/>
                          </a:rPr>
                          <m:t>𝑀𝑛</m:t>
                        </m:r>
                      </m:den>
                    </m:f>
                  </m:oMath>
                </a14:m>
                <a:r>
                  <a:rPr lang="en-US" sz="1600" dirty="0">
                    <a:latin typeface="Calibri" charset="0"/>
                    <a:ea typeface="Calibri" charset="0"/>
                    <a:cs typeface="Calibri" charset="0"/>
                  </a:rPr>
                  <a:t>  &gt; 1 ;  polymers having PDI = 1 are called </a:t>
                </a:r>
                <a:r>
                  <a:rPr lang="en-US" sz="1600" dirty="0" err="1">
                    <a:latin typeface="Calibri" charset="0"/>
                    <a:ea typeface="Calibri" charset="0"/>
                    <a:cs typeface="Calibri" charset="0"/>
                  </a:rPr>
                  <a:t>monodiseperse</a:t>
                </a:r>
                <a:r>
                  <a:rPr lang="en-US" sz="1600" dirty="0">
                    <a:latin typeface="Calibri" charset="0"/>
                    <a:ea typeface="Calibri" charset="0"/>
                    <a:cs typeface="Calibri" charset="0"/>
                  </a:rPr>
                  <a:t> polymers</a:t>
                </a:r>
              </a:p>
              <a:p>
                <a:pPr algn="ctr"/>
                <a:endParaRPr lang="en-US" sz="1600" dirty="0">
                  <a:latin typeface="Calibri" charset="0"/>
                  <a:ea typeface="Calibri" charset="0"/>
                  <a:cs typeface="Calibri" charset="0"/>
                </a:endParaRPr>
              </a:p>
              <a:p>
                <a:r>
                  <a:rPr lang="en-US" sz="1600" dirty="0">
                    <a:latin typeface="Calibri" charset="0"/>
                    <a:ea typeface="Calibri" charset="0"/>
                    <a:cs typeface="Calibri" charset="0"/>
                  </a:rPr>
                  <a:t>2. Degree of Polymerization (</a:t>
                </a:r>
                <a:r>
                  <a:rPr lang="en-US" sz="1600" i="1" dirty="0">
                    <a:latin typeface="Calibri" charset="0"/>
                    <a:ea typeface="Calibri" charset="0"/>
                    <a:cs typeface="Calibri" charset="0"/>
                  </a:rPr>
                  <a:t>DP</a:t>
                </a:r>
                <a:r>
                  <a:rPr lang="en-US" sz="1600" dirty="0">
                    <a:latin typeface="Calibri" charset="0"/>
                    <a:ea typeface="Calibri" charset="0"/>
                    <a:cs typeface="Calibri" charset="0"/>
                  </a:rPr>
                  <a:t>): </a:t>
                </a:r>
                <a:r>
                  <a:rPr lang="en-US" sz="1600" dirty="0"/>
                  <a:t>is the number of monomeric units in a macromolecule or </a:t>
                </a:r>
                <a:r>
                  <a:rPr lang="en-US" sz="1600" b="1" dirty="0"/>
                  <a:t>polymer</a:t>
                </a:r>
                <a:r>
                  <a:rPr lang="en-US" sz="1600" dirty="0"/>
                  <a:t> or oligomer (consists of a few repeating units Or </a:t>
                </a:r>
                <a:r>
                  <a:rPr lang="en-US" sz="1600" i="1" dirty="0"/>
                  <a:t>DP</a:t>
                </a:r>
                <a:r>
                  <a:rPr lang="en-US" sz="1600" dirty="0"/>
                  <a:t> is the number of repeat units. </a:t>
                </a:r>
              </a:p>
              <a:p>
                <a:pPr algn="ctr">
                  <a:lnSpc>
                    <a:spcPct val="150000"/>
                  </a:lnSpc>
                </a:pPr>
                <a:r>
                  <a:rPr lang="en-US" sz="1600" i="1" dirty="0">
                    <a:ea typeface="Calibri" charset="0"/>
                    <a:cs typeface="Calibri" charset="0"/>
                  </a:rPr>
                  <a:t>                    </a:t>
                </a:r>
                <a:r>
                  <a:rPr lang="en-US" sz="1600" i="1" dirty="0" err="1">
                    <a:ea typeface="Calibri" charset="0"/>
                    <a:cs typeface="Calibri" charset="0"/>
                  </a:rPr>
                  <a:t>DP</a:t>
                </a:r>
                <a:r>
                  <a:rPr lang="en-US" sz="1600" i="1" baseline="-25000" dirty="0" err="1">
                    <a:ea typeface="Calibri" charset="0"/>
                    <a:cs typeface="Calibri" charset="0"/>
                  </a:rPr>
                  <a:t>w</a:t>
                </a:r>
                <a:r>
                  <a:rPr lang="en-US" sz="1600" i="1" dirty="0">
                    <a:ea typeface="Calibri" charset="0"/>
                    <a:cs typeface="Calibri" charset="0"/>
                  </a:rPr>
                  <a:t> </a:t>
                </a:r>
                <a:r>
                  <a:rPr lang="en-US" sz="1600" dirty="0">
                    <a:ea typeface="Calibri" charset="0"/>
                    <a:cs typeface="Calibri" charset="0"/>
                  </a:rPr>
                  <a:t>= </a:t>
                </a:r>
                <a14:m>
                  <m:oMath xmlns:m="http://schemas.openxmlformats.org/officeDocument/2006/math">
                    <m:f>
                      <m:fPr>
                        <m:ctrlPr>
                          <a:rPr lang="en-US" sz="1600" i="1">
                            <a:latin typeface="Cambria Math" panose="02040503050406030204" pitchFamily="18" charset="0"/>
                            <a:ea typeface="Calibri" charset="0"/>
                            <a:cs typeface="Calibri" charset="0"/>
                          </a:rPr>
                        </m:ctrlPr>
                      </m:fPr>
                      <m:num>
                        <m:r>
                          <a:rPr lang="en-US" sz="1600" i="1">
                            <a:latin typeface="Cambria Math" charset="0"/>
                            <a:ea typeface="Calibri" charset="0"/>
                            <a:cs typeface="Calibri" charset="0"/>
                          </a:rPr>
                          <m:t>𝑀𝑤</m:t>
                        </m:r>
                      </m:num>
                      <m:den>
                        <m:r>
                          <a:rPr lang="en-US" sz="1600" i="1">
                            <a:latin typeface="Cambria Math" charset="0"/>
                            <a:ea typeface="Calibri" charset="0"/>
                            <a:cs typeface="Calibri" charset="0"/>
                          </a:rPr>
                          <m:t>𝑀</m:t>
                        </m:r>
                        <m:r>
                          <a:rPr lang="en-US" sz="1600" b="0" i="1" smtClean="0">
                            <a:latin typeface="Cambria Math" charset="0"/>
                            <a:ea typeface="Calibri" charset="0"/>
                            <a:cs typeface="Calibri" charset="0"/>
                          </a:rPr>
                          <m:t>𝑜</m:t>
                        </m:r>
                      </m:den>
                    </m:f>
                  </m:oMath>
                </a14:m>
                <a:r>
                  <a:rPr lang="en-US" sz="1600" dirty="0">
                    <a:latin typeface="Calibri" charset="0"/>
                    <a:ea typeface="Calibri" charset="0"/>
                    <a:cs typeface="Calibri" charset="0"/>
                  </a:rPr>
                  <a:t>    , </a:t>
                </a:r>
                <a:r>
                  <a:rPr lang="en-US" sz="1600" i="1" dirty="0" err="1">
                    <a:ea typeface="Calibri" charset="0"/>
                    <a:cs typeface="Calibri" charset="0"/>
                  </a:rPr>
                  <a:t>DP</a:t>
                </a:r>
                <a:r>
                  <a:rPr lang="en-US" sz="1600" i="1" baseline="-25000" dirty="0" err="1">
                    <a:ea typeface="Calibri" charset="0"/>
                    <a:cs typeface="Calibri" charset="0"/>
                  </a:rPr>
                  <a:t>n</a:t>
                </a:r>
                <a:r>
                  <a:rPr lang="en-US" sz="1600" i="1" dirty="0">
                    <a:ea typeface="Calibri" charset="0"/>
                    <a:cs typeface="Calibri" charset="0"/>
                  </a:rPr>
                  <a:t> </a:t>
                </a:r>
                <a:r>
                  <a:rPr lang="en-US" sz="1600" dirty="0">
                    <a:ea typeface="Calibri" charset="0"/>
                    <a:cs typeface="Calibri" charset="0"/>
                  </a:rPr>
                  <a:t>= </a:t>
                </a:r>
                <a14:m>
                  <m:oMath xmlns:m="http://schemas.openxmlformats.org/officeDocument/2006/math">
                    <m:f>
                      <m:fPr>
                        <m:ctrlPr>
                          <a:rPr lang="en-US" sz="1600" i="1">
                            <a:latin typeface="Cambria Math" panose="02040503050406030204" pitchFamily="18" charset="0"/>
                            <a:ea typeface="Calibri" charset="0"/>
                            <a:cs typeface="Calibri" charset="0"/>
                          </a:rPr>
                        </m:ctrlPr>
                      </m:fPr>
                      <m:num>
                        <m:r>
                          <a:rPr lang="en-US" sz="1600" i="1">
                            <a:latin typeface="Cambria Math" charset="0"/>
                            <a:ea typeface="Calibri" charset="0"/>
                            <a:cs typeface="Calibri" charset="0"/>
                          </a:rPr>
                          <m:t>𝑀</m:t>
                        </m:r>
                        <m:r>
                          <a:rPr lang="en-US" sz="1600" b="0" i="1" smtClean="0">
                            <a:latin typeface="Cambria Math" charset="0"/>
                            <a:ea typeface="Calibri" charset="0"/>
                            <a:cs typeface="Calibri" charset="0"/>
                          </a:rPr>
                          <m:t>𝑛</m:t>
                        </m:r>
                      </m:num>
                      <m:den>
                        <m:r>
                          <a:rPr lang="en-US" sz="1600" i="1">
                            <a:latin typeface="Cambria Math" charset="0"/>
                            <a:ea typeface="Calibri" charset="0"/>
                            <a:cs typeface="Calibri" charset="0"/>
                          </a:rPr>
                          <m:t>𝑀𝑜</m:t>
                        </m:r>
                      </m:den>
                    </m:f>
                  </m:oMath>
                </a14:m>
                <a:r>
                  <a:rPr lang="en-US" sz="1600" dirty="0">
                    <a:latin typeface="Calibri" charset="0"/>
                    <a:ea typeface="Calibri" charset="0"/>
                    <a:cs typeface="Calibri" charset="0"/>
                  </a:rPr>
                  <a:t> ; where </a:t>
                </a:r>
                <a:r>
                  <a:rPr lang="en-US" sz="1600" i="1" dirty="0">
                    <a:latin typeface="Calibri" charset="0"/>
                    <a:ea typeface="Calibri" charset="0"/>
                    <a:cs typeface="Calibri" charset="0"/>
                  </a:rPr>
                  <a:t>M</a:t>
                </a:r>
                <a:r>
                  <a:rPr lang="en-US" sz="1600" i="1" baseline="-25000" dirty="0">
                    <a:latin typeface="Calibri" charset="0"/>
                    <a:ea typeface="Calibri" charset="0"/>
                    <a:cs typeface="Calibri" charset="0"/>
                  </a:rPr>
                  <a:t>0 </a:t>
                </a:r>
                <a:r>
                  <a:rPr lang="en-US" sz="1600" dirty="0">
                    <a:latin typeface="Calibri" charset="0"/>
                    <a:ea typeface="Calibri" charset="0"/>
                    <a:cs typeface="Calibri" charset="0"/>
                  </a:rPr>
                  <a:t>is the monomer molecular weight. </a:t>
                </a:r>
                <a:endParaRPr lang="en-US" sz="1600" i="1" dirty="0">
                  <a:latin typeface="Calibri" charset="0"/>
                  <a:ea typeface="Calibri" charset="0"/>
                  <a:cs typeface="Calibri"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533400" y="382204"/>
                <a:ext cx="7829842" cy="5942396"/>
              </a:xfrm>
              <a:prstGeom prst="rect">
                <a:avLst/>
              </a:prstGeom>
              <a:blipFill rotWithShape="1">
                <a:blip r:embed="rId3"/>
                <a:stretch>
                  <a:fillRect l="-467" r="-389"/>
                </a:stretch>
              </a:blipFill>
            </p:spPr>
            <p:txBody>
              <a:bodyPr/>
              <a:lstStyle/>
              <a:p>
                <a:r>
                  <a:rPr lang="en-US">
                    <a:noFill/>
                  </a:rPr>
                  <a:t> </a:t>
                </a:r>
              </a:p>
            </p:txBody>
          </p:sp>
        </mc:Fallback>
      </mc:AlternateContent>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156204"/>
            <a:ext cx="5295138" cy="1197197"/>
          </a:xfrm>
          <a:prstGeom prst="rect">
            <a:avLst/>
          </a:prstGeom>
        </p:spPr>
      </p:pic>
      <p:sp>
        <p:nvSpPr>
          <p:cNvPr id="3" name="Slide Number Placeholder 2"/>
          <p:cNvSpPr>
            <a:spLocks noGrp="1"/>
          </p:cNvSpPr>
          <p:nvPr>
            <p:ph type="sldNum" sz="quarter" idx="12"/>
          </p:nvPr>
        </p:nvSpPr>
        <p:spPr/>
        <p:txBody>
          <a:bodyPr/>
          <a:lstStyle/>
          <a:p>
            <a:fld id="{72ED22E2-C382-4AFD-B588-863330E50D33}" type="slidenum">
              <a:rPr lang="en-GB" smtClean="0"/>
              <a:t>76</a:t>
            </a:fld>
            <a:endParaRPr lang="en-GB"/>
          </a:p>
        </p:txBody>
      </p:sp>
    </p:spTree>
    <p:extLst>
      <p:ext uri="{BB962C8B-B14F-4D97-AF65-F5344CB8AC3E}">
        <p14:creationId xmlns:p14="http://schemas.microsoft.com/office/powerpoint/2010/main" val="22602918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262" y="423035"/>
            <a:ext cx="8598877" cy="738664"/>
          </a:xfrm>
          <a:prstGeom prst="rect">
            <a:avLst/>
          </a:prstGeom>
        </p:spPr>
        <p:txBody>
          <a:bodyPr wrap="square">
            <a:spAutoFit/>
          </a:bodyPr>
          <a:lstStyle/>
          <a:p>
            <a:r>
              <a:rPr lang="en-US" sz="2200" b="1" u="sng" dirty="0"/>
              <a:t> </a:t>
            </a:r>
          </a:p>
          <a:p>
            <a:endParaRPr lang="en-US" sz="2000" b="1" u="sng" dirty="0"/>
          </a:p>
        </p:txBody>
      </p:sp>
      <p:sp>
        <p:nvSpPr>
          <p:cNvPr id="7" name="Rectangle 6"/>
          <p:cNvSpPr/>
          <p:nvPr/>
        </p:nvSpPr>
        <p:spPr>
          <a:xfrm>
            <a:off x="158261" y="3792"/>
            <a:ext cx="5603214" cy="430887"/>
          </a:xfrm>
          <a:prstGeom prst="rect">
            <a:avLst/>
          </a:prstGeom>
        </p:spPr>
        <p:txBody>
          <a:bodyPr wrap="square">
            <a:spAutoFit/>
          </a:bodyPr>
          <a:lstStyle/>
          <a:p>
            <a:r>
              <a:rPr lang="en-US" sz="2200" b="1" u="sng" dirty="0" err="1">
                <a:solidFill>
                  <a:schemeClr val="accent1">
                    <a:lumMod val="50000"/>
                  </a:schemeClr>
                </a:solidFill>
                <a:latin typeface="Calibri" charset="0"/>
                <a:ea typeface="Calibri" charset="0"/>
                <a:cs typeface="Calibri" charset="0"/>
              </a:rPr>
              <a:t>Viscometry</a:t>
            </a:r>
            <a:endParaRPr lang="en-US" sz="2000" dirty="0">
              <a:solidFill>
                <a:schemeClr val="accent1">
                  <a:lumMod val="50000"/>
                </a:schemeClr>
              </a:solidFill>
            </a:endParaRPr>
          </a:p>
        </p:txBody>
      </p:sp>
      <p:sp>
        <p:nvSpPr>
          <p:cNvPr id="4" name="Rectangle 3"/>
          <p:cNvSpPr/>
          <p:nvPr/>
        </p:nvSpPr>
        <p:spPr>
          <a:xfrm>
            <a:off x="158262" y="444478"/>
            <a:ext cx="7942217" cy="1292662"/>
          </a:xfrm>
          <a:prstGeom prst="rect">
            <a:avLst/>
          </a:prstGeom>
        </p:spPr>
        <p:txBody>
          <a:bodyPr wrap="square">
            <a:spAutoFit/>
          </a:bodyPr>
          <a:lstStyle/>
          <a:p>
            <a:pPr algn="just"/>
            <a:r>
              <a:rPr lang="en-US" sz="2000" dirty="0"/>
              <a:t>A method that is widely use for routine molecular-weight determination is based on the determination of intrinsic viscosity, </a:t>
            </a:r>
            <a:r>
              <a:rPr lang="en-US" sz="2000" dirty="0" err="1"/>
              <a:t>η</a:t>
            </a:r>
            <a:r>
              <a:rPr lang="en-US" sz="2000" dirty="0"/>
              <a:t>, of a polymer in solution through measurements of solution viscosity. </a:t>
            </a:r>
          </a:p>
          <a:p>
            <a:pPr algn="just"/>
            <a:endParaRPr lang="en-US" dirty="0"/>
          </a:p>
        </p:txBody>
      </p:sp>
      <p:grpSp>
        <p:nvGrpSpPr>
          <p:cNvPr id="10" name="Group 9"/>
          <p:cNvGrpSpPr/>
          <p:nvPr/>
        </p:nvGrpSpPr>
        <p:grpSpPr>
          <a:xfrm>
            <a:off x="1175657" y="4851870"/>
            <a:ext cx="5842280" cy="1848837"/>
            <a:chOff x="1366519" y="1396097"/>
            <a:chExt cx="8156305" cy="203862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519" y="1623364"/>
              <a:ext cx="8156305" cy="1811362"/>
            </a:xfrm>
            <a:prstGeom prst="rect">
              <a:avLst/>
            </a:prstGeom>
          </p:spPr>
        </p:pic>
        <p:sp>
          <p:nvSpPr>
            <p:cNvPr id="6" name="Rectangle 5"/>
            <p:cNvSpPr/>
            <p:nvPr/>
          </p:nvSpPr>
          <p:spPr>
            <a:xfrm>
              <a:off x="2272937" y="1438698"/>
              <a:ext cx="418012" cy="269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708571" y="1438698"/>
              <a:ext cx="418012" cy="269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43848" y="1396097"/>
              <a:ext cx="418012" cy="269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150349" y="1450341"/>
            <a:ext cx="8606789" cy="1231106"/>
          </a:xfrm>
          <a:prstGeom prst="rect">
            <a:avLst/>
          </a:prstGeom>
        </p:spPr>
        <p:txBody>
          <a:bodyPr wrap="square">
            <a:spAutoFit/>
          </a:bodyPr>
          <a:lstStyle/>
          <a:p>
            <a:r>
              <a:rPr lang="en-US" sz="2000" dirty="0">
                <a:latin typeface="Calibri" charset="0"/>
                <a:ea typeface="Calibri" charset="0"/>
                <a:cs typeface="Calibri" charset="0"/>
              </a:rPr>
              <a:t>The fundamental relationship between </a:t>
            </a:r>
            <a:r>
              <a:rPr lang="en-US" sz="2000" dirty="0" err="1">
                <a:latin typeface="Calibri" charset="0"/>
                <a:ea typeface="Calibri" charset="0"/>
                <a:cs typeface="Calibri" charset="0"/>
              </a:rPr>
              <a:t>η</a:t>
            </a:r>
            <a:r>
              <a:rPr lang="en-US" sz="2000" dirty="0">
                <a:latin typeface="Calibri" charset="0"/>
                <a:ea typeface="Calibri" charset="0"/>
                <a:cs typeface="Calibri" charset="0"/>
              </a:rPr>
              <a:t> and molecular-weight is given in </a:t>
            </a:r>
            <a:r>
              <a:rPr lang="en-US" altLang="ko-KR" sz="2000" dirty="0">
                <a:solidFill>
                  <a:srgbClr val="000000"/>
                </a:solidFill>
                <a:latin typeface="Times New Roman" charset="0"/>
              </a:rPr>
              <a:t>Mark-</a:t>
            </a:r>
            <a:r>
              <a:rPr lang="en-US" altLang="ko-KR" sz="2000" dirty="0" err="1">
                <a:solidFill>
                  <a:srgbClr val="000000"/>
                </a:solidFill>
                <a:latin typeface="Times New Roman" charset="0"/>
              </a:rPr>
              <a:t>Howink</a:t>
            </a:r>
            <a:r>
              <a:rPr lang="en-US" altLang="ko-KR" sz="2000" dirty="0">
                <a:solidFill>
                  <a:srgbClr val="000000"/>
                </a:solidFill>
                <a:latin typeface="Times New Roman" charset="0"/>
              </a:rPr>
              <a:t> equation (mentioned in Page 6):</a:t>
            </a:r>
            <a:r>
              <a:rPr lang="en-US" sz="2000" dirty="0">
                <a:latin typeface="Calibri" charset="0"/>
                <a:ea typeface="Calibri" charset="0"/>
                <a:cs typeface="Calibri" charset="0"/>
              </a:rPr>
              <a:t> </a:t>
            </a:r>
          </a:p>
          <a:p>
            <a:br>
              <a:rPr lang="en-US" sz="1600" dirty="0">
                <a:latin typeface="Times" charset="0"/>
              </a:rPr>
            </a:br>
            <a:endParaRPr lang="en-US" dirty="0"/>
          </a:p>
        </p:txBody>
      </p:sp>
      <p:sp>
        <p:nvSpPr>
          <p:cNvPr id="12" name="Slide Number Placeholder 11"/>
          <p:cNvSpPr>
            <a:spLocks noGrp="1"/>
          </p:cNvSpPr>
          <p:nvPr>
            <p:ph type="sldNum" sz="quarter" idx="12"/>
          </p:nvPr>
        </p:nvSpPr>
        <p:spPr/>
        <p:txBody>
          <a:bodyPr/>
          <a:lstStyle/>
          <a:p>
            <a:fld id="{72ED22E2-C382-4AFD-B588-863330E50D33}" type="slidenum">
              <a:rPr lang="en-GB" smtClean="0"/>
              <a:t>77</a:t>
            </a:fld>
            <a:endParaRPr lang="en-GB"/>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733" y="1815531"/>
            <a:ext cx="5720024" cy="1293261"/>
          </a:xfrm>
          <a:prstGeom prst="rect">
            <a:avLst/>
          </a:prstGeom>
        </p:spPr>
      </p:pic>
      <p:sp>
        <p:nvSpPr>
          <p:cNvPr id="14" name="Rectangle 13"/>
          <p:cNvSpPr/>
          <p:nvPr/>
        </p:nvSpPr>
        <p:spPr>
          <a:xfrm>
            <a:off x="247485" y="3220653"/>
            <a:ext cx="8638523" cy="1938992"/>
          </a:xfrm>
          <a:prstGeom prst="rect">
            <a:avLst/>
          </a:prstGeom>
        </p:spPr>
        <p:txBody>
          <a:bodyPr wrap="square">
            <a:spAutoFit/>
          </a:bodyPr>
          <a:lstStyle/>
          <a:p>
            <a:pPr algn="just"/>
            <a:r>
              <a:rPr lang="en-US" sz="2000" dirty="0">
                <a:latin typeface="Calibri" charset="0"/>
                <a:ea typeface="Calibri" charset="0"/>
                <a:cs typeface="Calibri" charset="0"/>
              </a:rPr>
              <a:t>It is clear in the above equation that the value of intrinsic viscosity of the diluted polymer is needed to determine the molecular weight. To find the intrinsic viscosity,  a series of experimental measurements and calculations have to be made. These steps are as follows:</a:t>
            </a:r>
          </a:p>
          <a:p>
            <a:pPr algn="just"/>
            <a:r>
              <a:rPr lang="en-US" sz="2000" dirty="0">
                <a:latin typeface="Calibri" charset="0"/>
                <a:ea typeface="Calibri" charset="0"/>
                <a:cs typeface="Calibri" charset="0"/>
              </a:rPr>
              <a:t>1.  The relative viscosity can be measured experimentally using a suitable viscometer:</a:t>
            </a:r>
            <a:endParaRPr lang="en-US" sz="2000" dirty="0"/>
          </a:p>
        </p:txBody>
      </p:sp>
    </p:spTree>
    <p:extLst>
      <p:ext uri="{BB962C8B-B14F-4D97-AF65-F5344CB8AC3E}">
        <p14:creationId xmlns:p14="http://schemas.microsoft.com/office/powerpoint/2010/main" val="36047227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262" y="423035"/>
            <a:ext cx="8598877" cy="738664"/>
          </a:xfrm>
          <a:prstGeom prst="rect">
            <a:avLst/>
          </a:prstGeom>
        </p:spPr>
        <p:txBody>
          <a:bodyPr wrap="square">
            <a:spAutoFit/>
          </a:bodyPr>
          <a:lstStyle/>
          <a:p>
            <a:r>
              <a:rPr lang="en-US" sz="2200" b="1" u="sng" dirty="0"/>
              <a:t> </a:t>
            </a:r>
          </a:p>
          <a:p>
            <a:endParaRPr lang="en-US" sz="2000" b="1" u="sng" dirty="0"/>
          </a:p>
        </p:txBody>
      </p:sp>
      <p:sp>
        <p:nvSpPr>
          <p:cNvPr id="12" name="Slide Number Placeholder 11"/>
          <p:cNvSpPr>
            <a:spLocks noGrp="1"/>
          </p:cNvSpPr>
          <p:nvPr>
            <p:ph type="sldNum" sz="quarter" idx="12"/>
          </p:nvPr>
        </p:nvSpPr>
        <p:spPr/>
        <p:txBody>
          <a:bodyPr/>
          <a:lstStyle/>
          <a:p>
            <a:fld id="{72ED22E2-C382-4AFD-B588-863330E50D33}" type="slidenum">
              <a:rPr lang="en-GB" smtClean="0"/>
              <a:t>78</a:t>
            </a:fld>
            <a:endParaRPr lang="en-GB"/>
          </a:p>
        </p:txBody>
      </p:sp>
      <p:sp>
        <p:nvSpPr>
          <p:cNvPr id="14" name="Rectangle 13"/>
          <p:cNvSpPr/>
          <p:nvPr/>
        </p:nvSpPr>
        <p:spPr>
          <a:xfrm>
            <a:off x="138438" y="150881"/>
            <a:ext cx="8638523" cy="400110"/>
          </a:xfrm>
          <a:prstGeom prst="rect">
            <a:avLst/>
          </a:prstGeom>
        </p:spPr>
        <p:txBody>
          <a:bodyPr wrap="square">
            <a:spAutoFit/>
          </a:bodyPr>
          <a:lstStyle/>
          <a:p>
            <a:pPr algn="just"/>
            <a:r>
              <a:rPr lang="en-US" sz="2000" dirty="0">
                <a:latin typeface="Calibri" charset="0"/>
                <a:ea typeface="Calibri" charset="0"/>
                <a:cs typeface="Calibri" charset="0"/>
              </a:rPr>
              <a:t>2.  The intrinsic viscosity can be calculated as shown below: </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49" y="823145"/>
            <a:ext cx="6734114" cy="472332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787" y="3259656"/>
            <a:ext cx="2097756" cy="60759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068" y="3867247"/>
            <a:ext cx="1787195" cy="439925"/>
          </a:xfrm>
          <a:prstGeom prst="rect">
            <a:avLst/>
          </a:prstGeom>
        </p:spPr>
      </p:pic>
    </p:spTree>
    <p:extLst>
      <p:ext uri="{BB962C8B-B14F-4D97-AF65-F5344CB8AC3E}">
        <p14:creationId xmlns:p14="http://schemas.microsoft.com/office/powerpoint/2010/main" val="4286384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262" y="423035"/>
            <a:ext cx="8598877" cy="738664"/>
          </a:xfrm>
          <a:prstGeom prst="rect">
            <a:avLst/>
          </a:prstGeom>
        </p:spPr>
        <p:txBody>
          <a:bodyPr wrap="square">
            <a:spAutoFit/>
          </a:bodyPr>
          <a:lstStyle/>
          <a:p>
            <a:r>
              <a:rPr lang="en-US" sz="2200" b="1" u="sng" dirty="0"/>
              <a:t> </a:t>
            </a:r>
          </a:p>
          <a:p>
            <a:endParaRPr lang="en-US" sz="2000" b="1" u="sng" dirty="0"/>
          </a:p>
        </p:txBody>
      </p:sp>
      <p:sp>
        <p:nvSpPr>
          <p:cNvPr id="12" name="Slide Number Placeholder 11"/>
          <p:cNvSpPr>
            <a:spLocks noGrp="1"/>
          </p:cNvSpPr>
          <p:nvPr>
            <p:ph type="sldNum" sz="quarter" idx="12"/>
          </p:nvPr>
        </p:nvSpPr>
        <p:spPr/>
        <p:txBody>
          <a:bodyPr/>
          <a:lstStyle/>
          <a:p>
            <a:fld id="{72ED22E2-C382-4AFD-B588-863330E50D33}" type="slidenum">
              <a:rPr lang="en-GB" smtClean="0"/>
              <a:t>79</a:t>
            </a:fld>
            <a:endParaRPr lang="en-GB"/>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673" y="119269"/>
            <a:ext cx="4254650" cy="5290931"/>
          </a:xfrm>
          <a:prstGeom prst="rect">
            <a:avLst/>
          </a:prstGeom>
        </p:spPr>
      </p:pic>
      <p:sp>
        <p:nvSpPr>
          <p:cNvPr id="17" name="Rectangle 16"/>
          <p:cNvSpPr/>
          <p:nvPr/>
        </p:nvSpPr>
        <p:spPr>
          <a:xfrm>
            <a:off x="158261" y="5638800"/>
            <a:ext cx="8836652" cy="1200329"/>
          </a:xfrm>
          <a:prstGeom prst="rect">
            <a:avLst/>
          </a:prstGeom>
        </p:spPr>
        <p:txBody>
          <a:bodyPr wrap="square">
            <a:spAutoFit/>
          </a:bodyPr>
          <a:lstStyle/>
          <a:p>
            <a:pPr algn="just"/>
            <a:r>
              <a:rPr lang="en-US" b="1" dirty="0">
                <a:latin typeface="AdvP7B6C" charset="0"/>
              </a:rPr>
              <a:t>Fig. 1 Reduced viscosity and inherent viscosity of nylon 66 in 90% formic acid </a:t>
            </a:r>
            <a:r>
              <a:rPr lang="en-US" dirty="0">
                <a:latin typeface="AdvP7B6C" charset="0"/>
              </a:rPr>
              <a:t>(Adapted from  </a:t>
            </a:r>
            <a:r>
              <a:rPr lang="en-US" dirty="0" err="1">
                <a:latin typeface="AdvP7B6C" charset="0"/>
              </a:rPr>
              <a:t>Ph.D</a:t>
            </a:r>
            <a:r>
              <a:rPr lang="en-US" dirty="0">
                <a:latin typeface="AdvP7B6C" charset="0"/>
              </a:rPr>
              <a:t> thesis of R </a:t>
            </a:r>
            <a:r>
              <a:rPr lang="en-US" dirty="0" err="1"/>
              <a:t>Walia</a:t>
            </a:r>
            <a:r>
              <a:rPr lang="en-US" dirty="0"/>
              <a:t>, P. S., Chemical Engineering, West Virginia University, Morgantown, 1998).  </a:t>
            </a:r>
          </a:p>
          <a:p>
            <a:endParaRPr lang="en-US" dirty="0"/>
          </a:p>
        </p:txBody>
      </p:sp>
      <p:sp>
        <p:nvSpPr>
          <p:cNvPr id="18" name="Oval 17"/>
          <p:cNvSpPr/>
          <p:nvPr/>
        </p:nvSpPr>
        <p:spPr>
          <a:xfrm>
            <a:off x="2773018" y="2570922"/>
            <a:ext cx="149087" cy="19878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777989" y="2882346"/>
            <a:ext cx="149087" cy="19878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2922105" y="3068885"/>
            <a:ext cx="400579" cy="4774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276925" y="3355423"/>
            <a:ext cx="1570382" cy="498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Intrinsic Viscosity</a:t>
            </a:r>
          </a:p>
        </p:txBody>
      </p:sp>
    </p:spTree>
    <p:extLst>
      <p:ext uri="{BB962C8B-B14F-4D97-AF65-F5344CB8AC3E}">
        <p14:creationId xmlns:p14="http://schemas.microsoft.com/office/powerpoint/2010/main" val="373987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rmAutofit fontScale="90000"/>
          </a:bodyPr>
          <a:lstStyle/>
          <a:p>
            <a:pPr algn="l"/>
            <a:r>
              <a:rPr lang="en-US" dirty="0">
                <a:solidFill>
                  <a:srgbClr val="FF0000"/>
                </a:solidFill>
              </a:rPr>
              <a:t>Examples of Polymers </a:t>
            </a:r>
            <a:r>
              <a:rPr lang="en-US" dirty="0"/>
              <a:t>•</a:t>
            </a:r>
            <a:r>
              <a:rPr lang="en-US" dirty="0">
                <a:solidFill>
                  <a:srgbClr val="92D050"/>
                </a:solidFill>
              </a:rPr>
              <a:t>Thermoplastics:</a:t>
            </a:r>
            <a:r>
              <a:rPr lang="en-US" dirty="0"/>
              <a:t> Polyethylene, polyvinylchloride, polypropylene, polystyrene, etc. </a:t>
            </a:r>
            <a:br>
              <a:rPr lang="en-US" dirty="0"/>
            </a:br>
            <a:r>
              <a:rPr lang="en-US" dirty="0"/>
              <a:t>•</a:t>
            </a:r>
            <a:r>
              <a:rPr lang="en-US" dirty="0">
                <a:solidFill>
                  <a:srgbClr val="92D050"/>
                </a:solidFill>
              </a:rPr>
              <a:t>Thermosets:</a:t>
            </a:r>
            <a:r>
              <a:rPr lang="en-US" dirty="0"/>
              <a:t> </a:t>
            </a:r>
            <a:r>
              <a:rPr lang="en-US" dirty="0" err="1"/>
              <a:t>Phenolics</a:t>
            </a:r>
            <a:r>
              <a:rPr lang="en-US" dirty="0"/>
              <a:t>, epoxides, and certain polyesters </a:t>
            </a:r>
            <a:br>
              <a:rPr lang="en-US" dirty="0"/>
            </a:br>
            <a:r>
              <a:rPr lang="en-US" dirty="0"/>
              <a:t>•</a:t>
            </a:r>
            <a:r>
              <a:rPr lang="en-US" dirty="0">
                <a:solidFill>
                  <a:srgbClr val="92D050"/>
                </a:solidFill>
              </a:rPr>
              <a:t>Elastomers:</a:t>
            </a:r>
            <a:r>
              <a:rPr lang="en-US" dirty="0"/>
              <a:t> Natural rubber, (vulcanized) Synthetic rubbers, which exceed the tonnage of natural rubber</a:t>
            </a:r>
          </a:p>
        </p:txBody>
      </p:sp>
    </p:spTree>
    <p:extLst>
      <p:ext uri="{BB962C8B-B14F-4D97-AF65-F5344CB8AC3E}">
        <p14:creationId xmlns:p14="http://schemas.microsoft.com/office/powerpoint/2010/main" val="2326448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71600"/>
            <a:ext cx="8305800" cy="533400"/>
          </a:xfrm>
        </p:spPr>
        <p:txBody>
          <a:bodyPr>
            <a:noAutofit/>
          </a:bodyPr>
          <a:lstStyle/>
          <a:p>
            <a:pPr algn="l"/>
            <a:r>
              <a:rPr lang="en-US" sz="2400" dirty="0">
                <a:solidFill>
                  <a:srgbClr val="FF0000"/>
                </a:solidFill>
              </a:rPr>
              <a:t>Linear, Branched, and Cross-linked Polymers </a:t>
            </a:r>
            <a:br>
              <a:rPr lang="en-US" sz="2400" dirty="0"/>
            </a:br>
            <a:r>
              <a:rPr lang="en-US" sz="2400" dirty="0"/>
              <a:t>•</a:t>
            </a:r>
            <a:r>
              <a:rPr lang="en-US" sz="2400" dirty="0">
                <a:solidFill>
                  <a:srgbClr val="00B050"/>
                </a:solidFill>
              </a:rPr>
              <a:t>Linear structure </a:t>
            </a:r>
            <a:r>
              <a:rPr lang="en-US" sz="2400" dirty="0"/>
              <a:t>–chain-like structure Characteristic of thermoplastic polymers </a:t>
            </a:r>
            <a:br>
              <a:rPr lang="en-US" sz="2400" dirty="0"/>
            </a:br>
            <a:r>
              <a:rPr lang="en-US" sz="2400" dirty="0"/>
              <a:t>•</a:t>
            </a:r>
            <a:r>
              <a:rPr lang="en-US" sz="2400" dirty="0">
                <a:solidFill>
                  <a:srgbClr val="00B050"/>
                </a:solidFill>
              </a:rPr>
              <a:t>Branched structure </a:t>
            </a:r>
            <a:r>
              <a:rPr lang="en-US" sz="2400" dirty="0"/>
              <a:t>–chain-like but with side branches Also found in thermoplastic polymers </a:t>
            </a:r>
            <a:br>
              <a:rPr lang="en-US" sz="2400" dirty="0"/>
            </a:br>
            <a:r>
              <a:rPr lang="en-US" sz="2400" dirty="0"/>
              <a:t>•</a:t>
            </a:r>
            <a:r>
              <a:rPr lang="en-US" sz="2400" dirty="0">
                <a:solidFill>
                  <a:srgbClr val="00B050"/>
                </a:solidFill>
              </a:rPr>
              <a:t>Cross-linked structure -</a:t>
            </a:r>
            <a:r>
              <a:rPr lang="en-US" sz="2400" dirty="0"/>
              <a:t>Loosely cross-linked, as in an elastomer Tightly cross-linked, as in a thermoset</a:t>
            </a:r>
          </a:p>
        </p:txBody>
      </p:sp>
      <p:pic>
        <p:nvPicPr>
          <p:cNvPr id="3" name="Picture 2" descr="http://neon.mems.cmu.edu/cramb/27-100/lab/S00_lab2/Image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95600"/>
            <a:ext cx="4694489"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697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44648</TotalTime>
  <Words>5585</Words>
  <Application>Microsoft Office PowerPoint</Application>
  <PresentationFormat>On-screen Show (4:3)</PresentationFormat>
  <Paragraphs>468</Paragraphs>
  <Slides>79</Slides>
  <Notes>8</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79</vt:i4>
      </vt:variant>
    </vt:vector>
  </HeadingPairs>
  <TitlesOfParts>
    <vt:vector size="95" baseType="lpstr">
      <vt:lpstr>AdvP7B6C</vt:lpstr>
      <vt:lpstr>Arial</vt:lpstr>
      <vt:lpstr>Calibri</vt:lpstr>
      <vt:lpstr>Cambria Math</vt:lpstr>
      <vt:lpstr>Colonna MT</vt:lpstr>
      <vt:lpstr>Lucida Calligraphy</vt:lpstr>
      <vt:lpstr>Matura MT Script Capitals</vt:lpstr>
      <vt:lpstr>Tahoma</vt:lpstr>
      <vt:lpstr>Times</vt:lpstr>
      <vt:lpstr>Times New Roman</vt:lpstr>
      <vt:lpstr>TimesNewRomanPSMT</vt:lpstr>
      <vt:lpstr>Wingdings</vt:lpstr>
      <vt:lpstr>Office Theme</vt:lpstr>
      <vt:lpstr>Visio</vt:lpstr>
      <vt:lpstr>Image Document</vt:lpstr>
      <vt:lpstr>Photo Editor Photo</vt:lpstr>
      <vt:lpstr>POLYMERS</vt:lpstr>
      <vt:lpstr>PowerPoint Presentation</vt:lpstr>
      <vt:lpstr>Classification of Polymers </vt:lpstr>
      <vt:lpstr> • Polymers can be separated into plastics and rubbers (fibres not included here) • As engineering materials, it is appropriate to divide them into the following three categories:  1. Thermoplastic polymers  2. Thermosetting polymers  3. Elastomers where (1) and (2) are plastics and (3) are rubbers</vt:lpstr>
      <vt:lpstr>Thermoplastic Polymers - Thermoplastics (TP)  •Solid materials at room temperature but viscous liquids when heated to temperatures of only a few hundred degrees  •This characteristic allows them to be easily and economically shaped into products  •They can be subjected to heating and cooling cycles repeatedly without significant degradation</vt:lpstr>
      <vt:lpstr>Thermosetting Polymers - Thermosets (TS)  •Cannot tolerate repeated heating cycles as thermoplastics can  When initially heated, they soften and flow for molding  But elevated temperatures also produce a chemical reaction that hardens the material into an infusible solid  If reheated, thermosets degrade and char rather than soften</vt:lpstr>
      <vt:lpstr>Elastomers: Polymers that exhibit extreme elastic extensibility when subjected to relatively low mechanical stress  •Also known as rubber  •Some elastomers can be stretched by a factor of 10 and yet completely recover to their original shape  •Although their properties are quite different from thermosets, they share a similar molecular structure that is different from the thermoplastics</vt:lpstr>
      <vt:lpstr>Examples of Polymers •Thermoplastics: Polyethylene, polyvinylchloride, polypropylene, polystyrene, etc.  •Thermosets: Phenolics, epoxides, and certain polyesters  •Elastomers: Natural rubber, (vulcanized) Synthetic rubbers, which exceed the tonnage of natural rubber</vt:lpstr>
      <vt:lpstr>Linear, Branched, and Cross-linked Polymers  •Linear structure –chain-like structure Characteristic of thermoplastic polymers  •Branched structure –chain-like but with side branches Also found in thermoplastic polymers  •Cross-linked structure -Loosely cross-linked, as in an elastomer Tightly cross-linked, as in a thermoset</vt:lpstr>
      <vt:lpstr>PowerPoint Presentation</vt:lpstr>
      <vt:lpstr>PowerPoint Presentation</vt:lpstr>
      <vt:lpstr>PowerPoint Presentation</vt:lpstr>
      <vt:lpstr>Classification based Polymerization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Molding or moulding is the process of manufacturing by shaping liquid or pliable raw material using a rigid frame called a mold or matrix. This itself may have been made using a pattern or model of the final object.   A mold or mould is a hollowed-out block that is filled with a liquid or pliable material like plastic, glass, metal, or ceramic raw materials. The liquid hardens or sets inside the mold, adopting its shape. A mold is the counterpart to a cast. The very common bi-valve molding process uses two molds, one for each half of the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Vertical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Catalysts</vt:lpstr>
      <vt:lpstr>Why Use Different Catalysts?</vt:lpstr>
      <vt:lpstr>Properties of PMMA</vt:lpstr>
      <vt:lpstr>PowerPoint Presentation</vt:lpstr>
      <vt:lpstr>Medical Uses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Polylactic acid, Polyglycolic cid</vt:lpstr>
      <vt:lpstr>Polydimethylsiloxane</vt:lpstr>
      <vt:lpstr>PowerPoint Presentation</vt:lpstr>
      <vt:lpstr>PMMA</vt:lpstr>
      <vt:lpstr> Intrinsically conducting polymers (ICPs) belong to a class of organic materials with unique electronic properties such as electric conductivity, electrochromism, and electroactivity. Conjugated electrons in the backbone of their macromolecules are responsible for these properties. Due to their high electrical properties, ICPs are intensively investigated for application in electronics, microelectronics, optoelectronics mainly for areas in aerospace and automobile industries. Among the most promising applications of the ICPs are corrosion protection, solid-state charge storage devices, electromagnetic screens, antistatic coatings and gas separation coatings. However, poor mechanical properties, environmental sensitivity, moderate stability of electrical properties with temperature significantly limit the industrial applicability of ICPs.</vt:lpstr>
      <vt:lpstr>Polyacetylene</vt:lpstr>
      <vt:lpstr>PowerPoint Presentation</vt:lpstr>
      <vt:lpstr>PowerPoint Presentation</vt:lpstr>
      <vt:lpstr>PowerPoint Presentation</vt:lpstr>
      <vt:lpstr>Another type includes the blends Extrinsically conductive polymers can involve a blend of conductive and nonconductive polymers.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Om Thanage</cp:lastModifiedBy>
  <cp:revision>201</cp:revision>
  <dcterms:created xsi:type="dcterms:W3CDTF">2006-08-16T00:00:00Z</dcterms:created>
  <dcterms:modified xsi:type="dcterms:W3CDTF">2023-12-03T11:16:27Z</dcterms:modified>
</cp:coreProperties>
</file>